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277" r:id="rId5"/>
    <p:sldId id="260" r:id="rId6"/>
    <p:sldId id="261" r:id="rId7"/>
    <p:sldId id="262" r:id="rId8"/>
    <p:sldId id="263" r:id="rId9"/>
    <p:sldId id="266" r:id="rId10"/>
    <p:sldId id="267" r:id="rId11"/>
    <p:sldId id="268" r:id="rId12"/>
    <p:sldId id="269" r:id="rId13"/>
    <p:sldId id="270" r:id="rId14"/>
    <p:sldId id="272" r:id="rId15"/>
    <p:sldId id="271" r:id="rId16"/>
    <p:sldId id="280" r:id="rId17"/>
    <p:sldId id="281" r:id="rId18"/>
    <p:sldId id="275" r:id="rId19"/>
    <p:sldId id="276" r:id="rId20"/>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4660"/>
  </p:normalViewPr>
  <p:slideViewPr>
    <p:cSldViewPr snapToGrid="0">
      <p:cViewPr varScale="1">
        <p:scale>
          <a:sx n="71" d="100"/>
          <a:sy n="71" d="100"/>
        </p:scale>
        <p:origin x="60" y="-135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B17C0-C5C3-4796-B8C7-3FC90C1E437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a:extLst>
              <a:ext uri="{FF2B5EF4-FFF2-40B4-BE49-F238E27FC236}">
                <a16:creationId xmlns:a16="http://schemas.microsoft.com/office/drawing/2014/main" id="{9978895A-46BB-4362-B766-25B7E89E16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79E152AD-FA3A-4843-ADF0-A2BA35AB5BEF}"/>
              </a:ext>
            </a:extLst>
          </p:cNvPr>
          <p:cNvSpPr>
            <a:spLocks noGrp="1"/>
          </p:cNvSpPr>
          <p:nvPr>
            <p:ph type="dt" sz="half" idx="10"/>
          </p:nvPr>
        </p:nvSpPr>
        <p:spPr/>
        <p:txBody>
          <a:bodyPr/>
          <a:lstStyle/>
          <a:p>
            <a:fld id="{D3E32E4C-E767-4ED2-802C-D4D05A920EAF}" type="datetimeFigureOut">
              <a:rPr lang="es-EC" smtClean="0"/>
              <a:t>17/11/2021</a:t>
            </a:fld>
            <a:endParaRPr lang="es-EC"/>
          </a:p>
        </p:txBody>
      </p:sp>
      <p:sp>
        <p:nvSpPr>
          <p:cNvPr id="5" name="Marcador de pie de página 4">
            <a:extLst>
              <a:ext uri="{FF2B5EF4-FFF2-40B4-BE49-F238E27FC236}">
                <a16:creationId xmlns:a16="http://schemas.microsoft.com/office/drawing/2014/main" id="{ADECE74C-1545-4C14-B212-9AC520B9D267}"/>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087DF666-BD88-4A90-98A3-EFBA95086F11}"/>
              </a:ext>
            </a:extLst>
          </p:cNvPr>
          <p:cNvSpPr>
            <a:spLocks noGrp="1"/>
          </p:cNvSpPr>
          <p:nvPr>
            <p:ph type="sldNum" sz="quarter" idx="12"/>
          </p:nvPr>
        </p:nvSpPr>
        <p:spPr/>
        <p:txBody>
          <a:bodyPr/>
          <a:lstStyle/>
          <a:p>
            <a:fld id="{3C6CF7E9-1626-4A39-9533-104A0B2A61F4}" type="slidenum">
              <a:rPr lang="es-EC" smtClean="0"/>
              <a:t>‹Nº›</a:t>
            </a:fld>
            <a:endParaRPr lang="es-EC"/>
          </a:p>
        </p:txBody>
      </p:sp>
    </p:spTree>
    <p:extLst>
      <p:ext uri="{BB962C8B-B14F-4D97-AF65-F5344CB8AC3E}">
        <p14:creationId xmlns:p14="http://schemas.microsoft.com/office/powerpoint/2010/main" val="2312853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B50EE-0097-4AC7-84B5-9C8D1C158B7D}"/>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A8676E67-AA22-4C0C-89D6-3DEFDCA23C0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7BB5726A-ED0F-41A3-A4B2-813D267A2A37}"/>
              </a:ext>
            </a:extLst>
          </p:cNvPr>
          <p:cNvSpPr>
            <a:spLocks noGrp="1"/>
          </p:cNvSpPr>
          <p:nvPr>
            <p:ph type="dt" sz="half" idx="10"/>
          </p:nvPr>
        </p:nvSpPr>
        <p:spPr/>
        <p:txBody>
          <a:bodyPr/>
          <a:lstStyle/>
          <a:p>
            <a:fld id="{D3E32E4C-E767-4ED2-802C-D4D05A920EAF}" type="datetimeFigureOut">
              <a:rPr lang="es-EC" smtClean="0"/>
              <a:t>17/11/2021</a:t>
            </a:fld>
            <a:endParaRPr lang="es-EC"/>
          </a:p>
        </p:txBody>
      </p:sp>
      <p:sp>
        <p:nvSpPr>
          <p:cNvPr id="5" name="Marcador de pie de página 4">
            <a:extLst>
              <a:ext uri="{FF2B5EF4-FFF2-40B4-BE49-F238E27FC236}">
                <a16:creationId xmlns:a16="http://schemas.microsoft.com/office/drawing/2014/main" id="{7B6DA743-84ED-4696-A998-1FBC7BE7F7DB}"/>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450FB9EC-C488-4241-88C6-D3ACB1F6EF4C}"/>
              </a:ext>
            </a:extLst>
          </p:cNvPr>
          <p:cNvSpPr>
            <a:spLocks noGrp="1"/>
          </p:cNvSpPr>
          <p:nvPr>
            <p:ph type="sldNum" sz="quarter" idx="12"/>
          </p:nvPr>
        </p:nvSpPr>
        <p:spPr/>
        <p:txBody>
          <a:bodyPr/>
          <a:lstStyle/>
          <a:p>
            <a:fld id="{3C6CF7E9-1626-4A39-9533-104A0B2A61F4}" type="slidenum">
              <a:rPr lang="es-EC" smtClean="0"/>
              <a:t>‹Nº›</a:t>
            </a:fld>
            <a:endParaRPr lang="es-EC"/>
          </a:p>
        </p:txBody>
      </p:sp>
    </p:spTree>
    <p:extLst>
      <p:ext uri="{BB962C8B-B14F-4D97-AF65-F5344CB8AC3E}">
        <p14:creationId xmlns:p14="http://schemas.microsoft.com/office/powerpoint/2010/main" val="3196994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63893C-161D-4E2B-BB0F-13043E8FFE2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75EFA797-5078-4BDD-B47B-9426D06456C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896C0F42-F4EC-440B-B720-7B98016E15A9}"/>
              </a:ext>
            </a:extLst>
          </p:cNvPr>
          <p:cNvSpPr>
            <a:spLocks noGrp="1"/>
          </p:cNvSpPr>
          <p:nvPr>
            <p:ph type="dt" sz="half" idx="10"/>
          </p:nvPr>
        </p:nvSpPr>
        <p:spPr/>
        <p:txBody>
          <a:bodyPr/>
          <a:lstStyle/>
          <a:p>
            <a:fld id="{D3E32E4C-E767-4ED2-802C-D4D05A920EAF}" type="datetimeFigureOut">
              <a:rPr lang="es-EC" smtClean="0"/>
              <a:t>17/11/2021</a:t>
            </a:fld>
            <a:endParaRPr lang="es-EC"/>
          </a:p>
        </p:txBody>
      </p:sp>
      <p:sp>
        <p:nvSpPr>
          <p:cNvPr id="5" name="Marcador de pie de página 4">
            <a:extLst>
              <a:ext uri="{FF2B5EF4-FFF2-40B4-BE49-F238E27FC236}">
                <a16:creationId xmlns:a16="http://schemas.microsoft.com/office/drawing/2014/main" id="{F1B48B2D-6B3C-4E35-83DA-CE467D07532E}"/>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F00ACD94-8F84-471B-A8E3-16A0500F10A1}"/>
              </a:ext>
            </a:extLst>
          </p:cNvPr>
          <p:cNvSpPr>
            <a:spLocks noGrp="1"/>
          </p:cNvSpPr>
          <p:nvPr>
            <p:ph type="sldNum" sz="quarter" idx="12"/>
          </p:nvPr>
        </p:nvSpPr>
        <p:spPr/>
        <p:txBody>
          <a:bodyPr/>
          <a:lstStyle/>
          <a:p>
            <a:fld id="{3C6CF7E9-1626-4A39-9533-104A0B2A61F4}" type="slidenum">
              <a:rPr lang="es-EC" smtClean="0"/>
              <a:t>‹Nº›</a:t>
            </a:fld>
            <a:endParaRPr lang="es-EC"/>
          </a:p>
        </p:txBody>
      </p:sp>
    </p:spTree>
    <p:extLst>
      <p:ext uri="{BB962C8B-B14F-4D97-AF65-F5344CB8AC3E}">
        <p14:creationId xmlns:p14="http://schemas.microsoft.com/office/powerpoint/2010/main" val="1485818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5F90D-982E-4947-A365-04228A0460A1}"/>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7313F390-3FE9-4BC5-BFBE-68C884D2813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132BF752-5EB4-4D57-94AF-CC7547395549}"/>
              </a:ext>
            </a:extLst>
          </p:cNvPr>
          <p:cNvSpPr>
            <a:spLocks noGrp="1"/>
          </p:cNvSpPr>
          <p:nvPr>
            <p:ph type="dt" sz="half" idx="10"/>
          </p:nvPr>
        </p:nvSpPr>
        <p:spPr/>
        <p:txBody>
          <a:bodyPr/>
          <a:lstStyle/>
          <a:p>
            <a:fld id="{D3E32E4C-E767-4ED2-802C-D4D05A920EAF}" type="datetimeFigureOut">
              <a:rPr lang="es-EC" smtClean="0"/>
              <a:t>17/11/2021</a:t>
            </a:fld>
            <a:endParaRPr lang="es-EC"/>
          </a:p>
        </p:txBody>
      </p:sp>
      <p:sp>
        <p:nvSpPr>
          <p:cNvPr id="5" name="Marcador de pie de página 4">
            <a:extLst>
              <a:ext uri="{FF2B5EF4-FFF2-40B4-BE49-F238E27FC236}">
                <a16:creationId xmlns:a16="http://schemas.microsoft.com/office/drawing/2014/main" id="{804065BC-1404-46BA-931A-4D78B6D8D4DD}"/>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580E9EBE-96F8-4C62-A9C6-89D10C0F9A1D}"/>
              </a:ext>
            </a:extLst>
          </p:cNvPr>
          <p:cNvSpPr>
            <a:spLocks noGrp="1"/>
          </p:cNvSpPr>
          <p:nvPr>
            <p:ph type="sldNum" sz="quarter" idx="12"/>
          </p:nvPr>
        </p:nvSpPr>
        <p:spPr/>
        <p:txBody>
          <a:bodyPr/>
          <a:lstStyle/>
          <a:p>
            <a:fld id="{3C6CF7E9-1626-4A39-9533-104A0B2A61F4}" type="slidenum">
              <a:rPr lang="es-EC" smtClean="0"/>
              <a:t>‹Nº›</a:t>
            </a:fld>
            <a:endParaRPr lang="es-EC"/>
          </a:p>
        </p:txBody>
      </p:sp>
    </p:spTree>
    <p:extLst>
      <p:ext uri="{BB962C8B-B14F-4D97-AF65-F5344CB8AC3E}">
        <p14:creationId xmlns:p14="http://schemas.microsoft.com/office/powerpoint/2010/main" val="921979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780ADA-2C7A-473B-9B4A-36B4A8E6224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2C42C473-C5ED-4475-AAAC-EDA6FE171C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7B263C1-929F-4DE1-A54F-4479544F6E7F}"/>
              </a:ext>
            </a:extLst>
          </p:cNvPr>
          <p:cNvSpPr>
            <a:spLocks noGrp="1"/>
          </p:cNvSpPr>
          <p:nvPr>
            <p:ph type="dt" sz="half" idx="10"/>
          </p:nvPr>
        </p:nvSpPr>
        <p:spPr/>
        <p:txBody>
          <a:bodyPr/>
          <a:lstStyle/>
          <a:p>
            <a:fld id="{D3E32E4C-E767-4ED2-802C-D4D05A920EAF}" type="datetimeFigureOut">
              <a:rPr lang="es-EC" smtClean="0"/>
              <a:t>17/11/2021</a:t>
            </a:fld>
            <a:endParaRPr lang="es-EC"/>
          </a:p>
        </p:txBody>
      </p:sp>
      <p:sp>
        <p:nvSpPr>
          <p:cNvPr id="5" name="Marcador de pie de página 4">
            <a:extLst>
              <a:ext uri="{FF2B5EF4-FFF2-40B4-BE49-F238E27FC236}">
                <a16:creationId xmlns:a16="http://schemas.microsoft.com/office/drawing/2014/main" id="{D62CEAFF-145E-4BC7-8ADF-10E48082DF41}"/>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C7CC775D-17EF-439A-B541-B3F195805075}"/>
              </a:ext>
            </a:extLst>
          </p:cNvPr>
          <p:cNvSpPr>
            <a:spLocks noGrp="1"/>
          </p:cNvSpPr>
          <p:nvPr>
            <p:ph type="sldNum" sz="quarter" idx="12"/>
          </p:nvPr>
        </p:nvSpPr>
        <p:spPr/>
        <p:txBody>
          <a:bodyPr/>
          <a:lstStyle/>
          <a:p>
            <a:fld id="{3C6CF7E9-1626-4A39-9533-104A0B2A61F4}" type="slidenum">
              <a:rPr lang="es-EC" smtClean="0"/>
              <a:t>‹Nº›</a:t>
            </a:fld>
            <a:endParaRPr lang="es-EC"/>
          </a:p>
        </p:txBody>
      </p:sp>
    </p:spTree>
    <p:extLst>
      <p:ext uri="{BB962C8B-B14F-4D97-AF65-F5344CB8AC3E}">
        <p14:creationId xmlns:p14="http://schemas.microsoft.com/office/powerpoint/2010/main" val="3814959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D55DEF-576E-4251-A42C-EE5DDC8D506D}"/>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7D036F5D-908F-4CA5-BB54-7D488205E1F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CD387563-F520-4A25-8637-95D1595C31F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0D47BD07-04D8-4528-BF2E-9BD162473B74}"/>
              </a:ext>
            </a:extLst>
          </p:cNvPr>
          <p:cNvSpPr>
            <a:spLocks noGrp="1"/>
          </p:cNvSpPr>
          <p:nvPr>
            <p:ph type="dt" sz="half" idx="10"/>
          </p:nvPr>
        </p:nvSpPr>
        <p:spPr/>
        <p:txBody>
          <a:bodyPr/>
          <a:lstStyle/>
          <a:p>
            <a:fld id="{D3E32E4C-E767-4ED2-802C-D4D05A920EAF}" type="datetimeFigureOut">
              <a:rPr lang="es-EC" smtClean="0"/>
              <a:t>17/11/2021</a:t>
            </a:fld>
            <a:endParaRPr lang="es-EC"/>
          </a:p>
        </p:txBody>
      </p:sp>
      <p:sp>
        <p:nvSpPr>
          <p:cNvPr id="6" name="Marcador de pie de página 5">
            <a:extLst>
              <a:ext uri="{FF2B5EF4-FFF2-40B4-BE49-F238E27FC236}">
                <a16:creationId xmlns:a16="http://schemas.microsoft.com/office/drawing/2014/main" id="{7CDDEF82-66DD-4C8C-9310-19B56C2E3A4E}"/>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F3ACBDAA-1EDF-4E01-860D-BEF15DA6404C}"/>
              </a:ext>
            </a:extLst>
          </p:cNvPr>
          <p:cNvSpPr>
            <a:spLocks noGrp="1"/>
          </p:cNvSpPr>
          <p:nvPr>
            <p:ph type="sldNum" sz="quarter" idx="12"/>
          </p:nvPr>
        </p:nvSpPr>
        <p:spPr/>
        <p:txBody>
          <a:bodyPr/>
          <a:lstStyle/>
          <a:p>
            <a:fld id="{3C6CF7E9-1626-4A39-9533-104A0B2A61F4}" type="slidenum">
              <a:rPr lang="es-EC" smtClean="0"/>
              <a:t>‹Nº›</a:t>
            </a:fld>
            <a:endParaRPr lang="es-EC"/>
          </a:p>
        </p:txBody>
      </p:sp>
    </p:spTree>
    <p:extLst>
      <p:ext uri="{BB962C8B-B14F-4D97-AF65-F5344CB8AC3E}">
        <p14:creationId xmlns:p14="http://schemas.microsoft.com/office/powerpoint/2010/main" val="286183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9ABB6-F434-4A55-85A9-C6F7754E692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48CFF1F6-ECD4-494B-9219-90386DC6FA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4CAB919-6E31-4D6C-825D-6FD9043C324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62202DB4-CDC4-40AF-B6A1-EB9AA26CE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D768F1A-CB31-4515-8462-02FA56AB62A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24378B87-A952-4EA8-9CB5-29A8363EC3F5}"/>
              </a:ext>
            </a:extLst>
          </p:cNvPr>
          <p:cNvSpPr>
            <a:spLocks noGrp="1"/>
          </p:cNvSpPr>
          <p:nvPr>
            <p:ph type="dt" sz="half" idx="10"/>
          </p:nvPr>
        </p:nvSpPr>
        <p:spPr/>
        <p:txBody>
          <a:bodyPr/>
          <a:lstStyle/>
          <a:p>
            <a:fld id="{D3E32E4C-E767-4ED2-802C-D4D05A920EAF}" type="datetimeFigureOut">
              <a:rPr lang="es-EC" smtClean="0"/>
              <a:t>17/11/2021</a:t>
            </a:fld>
            <a:endParaRPr lang="es-EC"/>
          </a:p>
        </p:txBody>
      </p:sp>
      <p:sp>
        <p:nvSpPr>
          <p:cNvPr id="8" name="Marcador de pie de página 7">
            <a:extLst>
              <a:ext uri="{FF2B5EF4-FFF2-40B4-BE49-F238E27FC236}">
                <a16:creationId xmlns:a16="http://schemas.microsoft.com/office/drawing/2014/main" id="{AAE06C73-2AE5-40A1-8102-6109B9F782CE}"/>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299E46F3-290E-447C-AE3D-60EE15D35D4D}"/>
              </a:ext>
            </a:extLst>
          </p:cNvPr>
          <p:cNvSpPr>
            <a:spLocks noGrp="1"/>
          </p:cNvSpPr>
          <p:nvPr>
            <p:ph type="sldNum" sz="quarter" idx="12"/>
          </p:nvPr>
        </p:nvSpPr>
        <p:spPr/>
        <p:txBody>
          <a:bodyPr/>
          <a:lstStyle/>
          <a:p>
            <a:fld id="{3C6CF7E9-1626-4A39-9533-104A0B2A61F4}" type="slidenum">
              <a:rPr lang="es-EC" smtClean="0"/>
              <a:t>‹Nº›</a:t>
            </a:fld>
            <a:endParaRPr lang="es-EC"/>
          </a:p>
        </p:txBody>
      </p:sp>
    </p:spTree>
    <p:extLst>
      <p:ext uri="{BB962C8B-B14F-4D97-AF65-F5344CB8AC3E}">
        <p14:creationId xmlns:p14="http://schemas.microsoft.com/office/powerpoint/2010/main" val="49604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5A0E6F-214A-429D-AB3E-FD2E0F8747C7}"/>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D0AEEC8D-52B4-492D-8AA8-54095788F6DB}"/>
              </a:ext>
            </a:extLst>
          </p:cNvPr>
          <p:cNvSpPr>
            <a:spLocks noGrp="1"/>
          </p:cNvSpPr>
          <p:nvPr>
            <p:ph type="dt" sz="half" idx="10"/>
          </p:nvPr>
        </p:nvSpPr>
        <p:spPr/>
        <p:txBody>
          <a:bodyPr/>
          <a:lstStyle/>
          <a:p>
            <a:fld id="{D3E32E4C-E767-4ED2-802C-D4D05A920EAF}" type="datetimeFigureOut">
              <a:rPr lang="es-EC" smtClean="0"/>
              <a:t>17/11/2021</a:t>
            </a:fld>
            <a:endParaRPr lang="es-EC"/>
          </a:p>
        </p:txBody>
      </p:sp>
      <p:sp>
        <p:nvSpPr>
          <p:cNvPr id="4" name="Marcador de pie de página 3">
            <a:extLst>
              <a:ext uri="{FF2B5EF4-FFF2-40B4-BE49-F238E27FC236}">
                <a16:creationId xmlns:a16="http://schemas.microsoft.com/office/drawing/2014/main" id="{8181F805-98B5-4D4B-9559-C3D4777716D2}"/>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CB3C0368-3805-4FF9-9E81-A641EEAA72E7}"/>
              </a:ext>
            </a:extLst>
          </p:cNvPr>
          <p:cNvSpPr>
            <a:spLocks noGrp="1"/>
          </p:cNvSpPr>
          <p:nvPr>
            <p:ph type="sldNum" sz="quarter" idx="12"/>
          </p:nvPr>
        </p:nvSpPr>
        <p:spPr/>
        <p:txBody>
          <a:bodyPr/>
          <a:lstStyle/>
          <a:p>
            <a:fld id="{3C6CF7E9-1626-4A39-9533-104A0B2A61F4}" type="slidenum">
              <a:rPr lang="es-EC" smtClean="0"/>
              <a:t>‹Nº›</a:t>
            </a:fld>
            <a:endParaRPr lang="es-EC"/>
          </a:p>
        </p:txBody>
      </p:sp>
    </p:spTree>
    <p:extLst>
      <p:ext uri="{BB962C8B-B14F-4D97-AF65-F5344CB8AC3E}">
        <p14:creationId xmlns:p14="http://schemas.microsoft.com/office/powerpoint/2010/main" val="121429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1F8D97C-5E9A-4C10-A68D-403F26E9E97D}"/>
              </a:ext>
            </a:extLst>
          </p:cNvPr>
          <p:cNvSpPr>
            <a:spLocks noGrp="1"/>
          </p:cNvSpPr>
          <p:nvPr>
            <p:ph type="dt" sz="half" idx="10"/>
          </p:nvPr>
        </p:nvSpPr>
        <p:spPr/>
        <p:txBody>
          <a:bodyPr/>
          <a:lstStyle/>
          <a:p>
            <a:fld id="{D3E32E4C-E767-4ED2-802C-D4D05A920EAF}" type="datetimeFigureOut">
              <a:rPr lang="es-EC" smtClean="0"/>
              <a:t>17/11/2021</a:t>
            </a:fld>
            <a:endParaRPr lang="es-EC"/>
          </a:p>
        </p:txBody>
      </p:sp>
      <p:sp>
        <p:nvSpPr>
          <p:cNvPr id="3" name="Marcador de pie de página 2">
            <a:extLst>
              <a:ext uri="{FF2B5EF4-FFF2-40B4-BE49-F238E27FC236}">
                <a16:creationId xmlns:a16="http://schemas.microsoft.com/office/drawing/2014/main" id="{A1050806-D8D0-4B74-A1DA-E4264B24FEF4}"/>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86DAF4ED-F652-4EEB-AB56-26D308F1BC14}"/>
              </a:ext>
            </a:extLst>
          </p:cNvPr>
          <p:cNvSpPr>
            <a:spLocks noGrp="1"/>
          </p:cNvSpPr>
          <p:nvPr>
            <p:ph type="sldNum" sz="quarter" idx="12"/>
          </p:nvPr>
        </p:nvSpPr>
        <p:spPr/>
        <p:txBody>
          <a:bodyPr/>
          <a:lstStyle/>
          <a:p>
            <a:fld id="{3C6CF7E9-1626-4A39-9533-104A0B2A61F4}" type="slidenum">
              <a:rPr lang="es-EC" smtClean="0"/>
              <a:t>‹Nº›</a:t>
            </a:fld>
            <a:endParaRPr lang="es-EC"/>
          </a:p>
        </p:txBody>
      </p:sp>
    </p:spTree>
    <p:extLst>
      <p:ext uri="{BB962C8B-B14F-4D97-AF65-F5344CB8AC3E}">
        <p14:creationId xmlns:p14="http://schemas.microsoft.com/office/powerpoint/2010/main" val="3979820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265474-C732-4BFA-AE9A-1BDEBBB5B5A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F4E4A5CE-E513-4CF8-B5A8-8C9CFB8FE7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DF4C5FBE-F5E0-4865-ADEF-A06241D48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626AC26-00F5-4293-8960-8727537AEE0D}"/>
              </a:ext>
            </a:extLst>
          </p:cNvPr>
          <p:cNvSpPr>
            <a:spLocks noGrp="1"/>
          </p:cNvSpPr>
          <p:nvPr>
            <p:ph type="dt" sz="half" idx="10"/>
          </p:nvPr>
        </p:nvSpPr>
        <p:spPr/>
        <p:txBody>
          <a:bodyPr/>
          <a:lstStyle/>
          <a:p>
            <a:fld id="{D3E32E4C-E767-4ED2-802C-D4D05A920EAF}" type="datetimeFigureOut">
              <a:rPr lang="es-EC" smtClean="0"/>
              <a:t>17/11/2021</a:t>
            </a:fld>
            <a:endParaRPr lang="es-EC"/>
          </a:p>
        </p:txBody>
      </p:sp>
      <p:sp>
        <p:nvSpPr>
          <p:cNvPr id="6" name="Marcador de pie de página 5">
            <a:extLst>
              <a:ext uri="{FF2B5EF4-FFF2-40B4-BE49-F238E27FC236}">
                <a16:creationId xmlns:a16="http://schemas.microsoft.com/office/drawing/2014/main" id="{9755CC64-F57E-4699-8158-1B98DDE044D5}"/>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5EF5A216-445A-4515-B29B-F16098BB274B}"/>
              </a:ext>
            </a:extLst>
          </p:cNvPr>
          <p:cNvSpPr>
            <a:spLocks noGrp="1"/>
          </p:cNvSpPr>
          <p:nvPr>
            <p:ph type="sldNum" sz="quarter" idx="12"/>
          </p:nvPr>
        </p:nvSpPr>
        <p:spPr/>
        <p:txBody>
          <a:bodyPr/>
          <a:lstStyle/>
          <a:p>
            <a:fld id="{3C6CF7E9-1626-4A39-9533-104A0B2A61F4}" type="slidenum">
              <a:rPr lang="es-EC" smtClean="0"/>
              <a:t>‹Nº›</a:t>
            </a:fld>
            <a:endParaRPr lang="es-EC"/>
          </a:p>
        </p:txBody>
      </p:sp>
    </p:spTree>
    <p:extLst>
      <p:ext uri="{BB962C8B-B14F-4D97-AF65-F5344CB8AC3E}">
        <p14:creationId xmlns:p14="http://schemas.microsoft.com/office/powerpoint/2010/main" val="3250928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8763E1-52F6-4952-8499-79414FBCDD3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2517EE52-A25C-4AC1-B8B1-143C6D9867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CC3F4E2B-4F75-4C91-8072-BF3D94A9C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93FF9F2-3C5F-4DCF-8D14-8611957582B2}"/>
              </a:ext>
            </a:extLst>
          </p:cNvPr>
          <p:cNvSpPr>
            <a:spLocks noGrp="1"/>
          </p:cNvSpPr>
          <p:nvPr>
            <p:ph type="dt" sz="half" idx="10"/>
          </p:nvPr>
        </p:nvSpPr>
        <p:spPr/>
        <p:txBody>
          <a:bodyPr/>
          <a:lstStyle/>
          <a:p>
            <a:fld id="{D3E32E4C-E767-4ED2-802C-D4D05A920EAF}" type="datetimeFigureOut">
              <a:rPr lang="es-EC" smtClean="0"/>
              <a:t>17/11/2021</a:t>
            </a:fld>
            <a:endParaRPr lang="es-EC"/>
          </a:p>
        </p:txBody>
      </p:sp>
      <p:sp>
        <p:nvSpPr>
          <p:cNvPr id="6" name="Marcador de pie de página 5">
            <a:extLst>
              <a:ext uri="{FF2B5EF4-FFF2-40B4-BE49-F238E27FC236}">
                <a16:creationId xmlns:a16="http://schemas.microsoft.com/office/drawing/2014/main" id="{31BE8EDE-547E-4F6E-BAB9-242AD2C9E330}"/>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59B2B769-BC15-4A3D-99BB-FFFF0392D1ED}"/>
              </a:ext>
            </a:extLst>
          </p:cNvPr>
          <p:cNvSpPr>
            <a:spLocks noGrp="1"/>
          </p:cNvSpPr>
          <p:nvPr>
            <p:ph type="sldNum" sz="quarter" idx="12"/>
          </p:nvPr>
        </p:nvSpPr>
        <p:spPr/>
        <p:txBody>
          <a:bodyPr/>
          <a:lstStyle/>
          <a:p>
            <a:fld id="{3C6CF7E9-1626-4A39-9533-104A0B2A61F4}" type="slidenum">
              <a:rPr lang="es-EC" smtClean="0"/>
              <a:t>‹Nº›</a:t>
            </a:fld>
            <a:endParaRPr lang="es-EC"/>
          </a:p>
        </p:txBody>
      </p:sp>
    </p:spTree>
    <p:extLst>
      <p:ext uri="{BB962C8B-B14F-4D97-AF65-F5344CB8AC3E}">
        <p14:creationId xmlns:p14="http://schemas.microsoft.com/office/powerpoint/2010/main" val="1411043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EC2F7A7-195B-4653-BC0F-64108C7AFD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1A923412-E7EF-48AE-A830-EEC6448CB2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277AC67D-4F8B-4A3E-9F70-30CFE374C6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32E4C-E767-4ED2-802C-D4D05A920EAF}" type="datetimeFigureOut">
              <a:rPr lang="es-EC" smtClean="0"/>
              <a:t>17/11/2021</a:t>
            </a:fld>
            <a:endParaRPr lang="es-EC"/>
          </a:p>
        </p:txBody>
      </p:sp>
      <p:sp>
        <p:nvSpPr>
          <p:cNvPr id="5" name="Marcador de pie de página 4">
            <a:extLst>
              <a:ext uri="{FF2B5EF4-FFF2-40B4-BE49-F238E27FC236}">
                <a16:creationId xmlns:a16="http://schemas.microsoft.com/office/drawing/2014/main" id="{C69FE66F-CFB0-4A09-8650-369DB18058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id="{73635427-F51F-4396-9C09-271A39E975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6CF7E9-1626-4A39-9533-104A0B2A61F4}" type="slidenum">
              <a:rPr lang="es-EC" smtClean="0"/>
              <a:t>‹Nº›</a:t>
            </a:fld>
            <a:endParaRPr lang="es-EC"/>
          </a:p>
        </p:txBody>
      </p:sp>
    </p:spTree>
    <p:extLst>
      <p:ext uri="{BB962C8B-B14F-4D97-AF65-F5344CB8AC3E}">
        <p14:creationId xmlns:p14="http://schemas.microsoft.com/office/powerpoint/2010/main" val="335508841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github.com/johan52824/gestion-base-de-dat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5.xml"/><Relationship Id="rId3" Type="http://schemas.openxmlformats.org/officeDocument/2006/relationships/slide" Target="slide4.xml"/><Relationship Id="rId7" Type="http://schemas.openxmlformats.org/officeDocument/2006/relationships/slide" Target="slide9.xml"/><Relationship Id="rId12" Type="http://schemas.openxmlformats.org/officeDocument/2006/relationships/slide" Target="slide14.xml"/><Relationship Id="rId17" Type="http://schemas.openxmlformats.org/officeDocument/2006/relationships/slide" Target="slide19.xml"/><Relationship Id="rId2" Type="http://schemas.openxmlformats.org/officeDocument/2006/relationships/slide" Target="slide3.xml"/><Relationship Id="rId16"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5" Type="http://schemas.openxmlformats.org/officeDocument/2006/relationships/slide" Target="slide17.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 Id="rId14" Type="http://schemas.openxmlformats.org/officeDocument/2006/relationships/slide" Target="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D821B9-BD0C-4BE7-B675-2000698D28C8}"/>
              </a:ext>
            </a:extLst>
          </p:cNvPr>
          <p:cNvSpPr>
            <a:spLocks noGrp="1"/>
          </p:cNvSpPr>
          <p:nvPr>
            <p:ph type="ctrTitle"/>
          </p:nvPr>
        </p:nvSpPr>
        <p:spPr>
          <a:xfrm>
            <a:off x="428625" y="554038"/>
            <a:ext cx="11677650" cy="1428750"/>
          </a:xfrm>
        </p:spPr>
        <p:txBody>
          <a:bodyPr>
            <a:normAutofit fontScale="90000"/>
          </a:bodyPr>
          <a:lstStyle/>
          <a:p>
            <a:pPr algn="l"/>
            <a:r>
              <a:rPr lang="es-EC" sz="3900" b="1" i="1" u="sng" dirty="0">
                <a:latin typeface="Times New Roman" panose="02020603050405020304" pitchFamily="18" charset="0"/>
                <a:cs typeface="Times New Roman" panose="02020603050405020304" pitchFamily="18" charset="0"/>
              </a:rPr>
              <a:t>TEMA:</a:t>
            </a:r>
            <a:br>
              <a:rPr lang="es-EC" sz="3900" dirty="0">
                <a:latin typeface="Times New Roman" panose="02020603050405020304" pitchFamily="18" charset="0"/>
                <a:cs typeface="Times New Roman" panose="02020603050405020304" pitchFamily="18" charset="0"/>
              </a:rPr>
            </a:br>
            <a:br>
              <a:rPr lang="es-EC" sz="3900" dirty="0">
                <a:latin typeface="Times New Roman" panose="02020603050405020304" pitchFamily="18" charset="0"/>
                <a:cs typeface="Times New Roman" panose="02020603050405020304" pitchFamily="18" charset="0"/>
              </a:rPr>
            </a:br>
            <a:r>
              <a:rPr lang="es-EC" sz="3900" dirty="0">
                <a:latin typeface="Times New Roman" panose="02020603050405020304" pitchFamily="18" charset="0"/>
                <a:cs typeface="Times New Roman" panose="02020603050405020304" pitchFamily="18" charset="0"/>
              </a:rPr>
              <a:t>Universo del Discurso para un sistema del Cuerpo de Bombero.</a:t>
            </a:r>
          </a:p>
        </p:txBody>
      </p:sp>
      <p:sp>
        <p:nvSpPr>
          <p:cNvPr id="3" name="Subtítulo 2">
            <a:extLst>
              <a:ext uri="{FF2B5EF4-FFF2-40B4-BE49-F238E27FC236}">
                <a16:creationId xmlns:a16="http://schemas.microsoft.com/office/drawing/2014/main" id="{94719009-04E9-4AA4-B211-1E1C9A75583E}"/>
              </a:ext>
            </a:extLst>
          </p:cNvPr>
          <p:cNvSpPr>
            <a:spLocks noGrp="1"/>
          </p:cNvSpPr>
          <p:nvPr>
            <p:ph type="subTitle" idx="1"/>
          </p:nvPr>
        </p:nvSpPr>
        <p:spPr>
          <a:xfrm>
            <a:off x="647700" y="2499886"/>
            <a:ext cx="10420350" cy="1655762"/>
          </a:xfrm>
        </p:spPr>
        <p:txBody>
          <a:bodyPr>
            <a:normAutofit lnSpcReduction="10000"/>
          </a:bodyPr>
          <a:lstStyle/>
          <a:p>
            <a:pPr algn="l"/>
            <a:r>
              <a:rPr lang="es-EC" b="1" u="sng" dirty="0">
                <a:latin typeface="Times New Roman" panose="02020603050405020304" pitchFamily="18" charset="0"/>
                <a:cs typeface="Times New Roman" panose="02020603050405020304" pitchFamily="18" charset="0"/>
              </a:rPr>
              <a:t>OBJETIVO:</a:t>
            </a:r>
          </a:p>
          <a:p>
            <a:pPr algn="l"/>
            <a:endParaRPr lang="es-EC" b="1" dirty="0">
              <a:latin typeface="Times New Roman" panose="02020603050405020304" pitchFamily="18" charset="0"/>
              <a:cs typeface="Times New Roman" panose="02020603050405020304" pitchFamily="18" charset="0"/>
            </a:endParaRPr>
          </a:p>
          <a:p>
            <a:pPr algn="just"/>
            <a:r>
              <a:rPr lang="es-EC" dirty="0">
                <a:latin typeface="Times New Roman" panose="02020603050405020304" pitchFamily="18" charset="0"/>
                <a:cs typeface="Times New Roman" panose="02020603050405020304" pitchFamily="18" charset="0"/>
              </a:rPr>
              <a:t>Analizar el Sistema del Cuerpo de Bombero y diseñar la base de datos que cumpla con las necesidades del administrador.</a:t>
            </a:r>
          </a:p>
        </p:txBody>
      </p:sp>
      <p:sp>
        <p:nvSpPr>
          <p:cNvPr id="4" name="CuadroTexto 3">
            <a:extLst>
              <a:ext uri="{FF2B5EF4-FFF2-40B4-BE49-F238E27FC236}">
                <a16:creationId xmlns:a16="http://schemas.microsoft.com/office/drawing/2014/main" id="{07C97C5A-42F0-4696-B619-81BA9968D981}"/>
              </a:ext>
            </a:extLst>
          </p:cNvPr>
          <p:cNvSpPr txBox="1"/>
          <p:nvPr/>
        </p:nvSpPr>
        <p:spPr>
          <a:xfrm>
            <a:off x="428625" y="4672746"/>
            <a:ext cx="6057900" cy="1631216"/>
          </a:xfrm>
          <a:prstGeom prst="rect">
            <a:avLst/>
          </a:prstGeom>
          <a:noFill/>
        </p:spPr>
        <p:txBody>
          <a:bodyPr wrap="square" rtlCol="0">
            <a:spAutoFit/>
          </a:bodyPr>
          <a:lstStyle/>
          <a:p>
            <a:r>
              <a:rPr lang="es-EC" sz="2000" b="1" dirty="0">
                <a:latin typeface="Times New Roman" panose="02020603050405020304" pitchFamily="18" charset="0"/>
                <a:cs typeface="Times New Roman" panose="02020603050405020304" pitchFamily="18" charset="0"/>
              </a:rPr>
              <a:t>Universidad Laica “Eloy Alfaro de Manabí”.</a:t>
            </a:r>
          </a:p>
          <a:p>
            <a:r>
              <a:rPr lang="es-EC" sz="2000" b="1" dirty="0">
                <a:latin typeface="Times New Roman" panose="02020603050405020304" pitchFamily="18" charset="0"/>
                <a:cs typeface="Times New Roman" panose="02020603050405020304" pitchFamily="18" charset="0"/>
              </a:rPr>
              <a:t>Nombre: Mera Espinal Erick Johan</a:t>
            </a:r>
          </a:p>
          <a:p>
            <a:r>
              <a:rPr lang="es-EC" sz="2000" b="1" dirty="0">
                <a:latin typeface="Times New Roman" panose="02020603050405020304" pitchFamily="18" charset="0"/>
                <a:cs typeface="Times New Roman" panose="02020603050405020304" pitchFamily="18" charset="0"/>
              </a:rPr>
              <a:t>Materia: Gestión de Base de Datos </a:t>
            </a:r>
          </a:p>
          <a:p>
            <a:r>
              <a:rPr lang="es-EC" sz="2000" b="1" dirty="0">
                <a:latin typeface="Times New Roman" panose="02020603050405020304" pitchFamily="18" charset="0"/>
                <a:cs typeface="Times New Roman" panose="02020603050405020304" pitchFamily="18" charset="0"/>
              </a:rPr>
              <a:t>Curso/Paralelo: 5to “B”</a:t>
            </a:r>
          </a:p>
          <a:p>
            <a:r>
              <a:rPr lang="es-EC" sz="2000" b="1" dirty="0">
                <a:latin typeface="Times New Roman" panose="02020603050405020304" pitchFamily="18" charset="0"/>
                <a:cs typeface="Times New Roman" panose="02020603050405020304" pitchFamily="18" charset="0"/>
              </a:rPr>
              <a:t>Docente: </a:t>
            </a:r>
            <a:r>
              <a:rPr lang="es-EC" sz="2000" b="1" dirty="0" err="1">
                <a:latin typeface="Times New Roman" panose="02020603050405020304" pitchFamily="18" charset="0"/>
                <a:cs typeface="Times New Roman" panose="02020603050405020304" pitchFamily="18" charset="0"/>
              </a:rPr>
              <a:t>Ing.Robert</a:t>
            </a:r>
            <a:r>
              <a:rPr lang="es-EC" sz="2000" b="1" dirty="0">
                <a:latin typeface="Times New Roman" panose="02020603050405020304" pitchFamily="18" charset="0"/>
                <a:cs typeface="Times New Roman" panose="02020603050405020304" pitchFamily="18" charset="0"/>
              </a:rPr>
              <a:t> Moreira</a:t>
            </a:r>
          </a:p>
        </p:txBody>
      </p:sp>
    </p:spTree>
    <p:extLst>
      <p:ext uri="{BB962C8B-B14F-4D97-AF65-F5344CB8AC3E}">
        <p14:creationId xmlns:p14="http://schemas.microsoft.com/office/powerpoint/2010/main" val="229581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EA5311A-9341-4806-A299-3E1825F4DEF8}"/>
              </a:ext>
            </a:extLst>
          </p:cNvPr>
          <p:cNvPicPr>
            <a:picLocks noChangeAspect="1"/>
          </p:cNvPicPr>
          <p:nvPr/>
        </p:nvPicPr>
        <p:blipFill>
          <a:blip r:embed="rId2"/>
          <a:stretch>
            <a:fillRect/>
          </a:stretch>
        </p:blipFill>
        <p:spPr>
          <a:xfrm>
            <a:off x="5978013" y="1195830"/>
            <a:ext cx="5608277" cy="5382251"/>
          </a:xfrm>
          <a:prstGeom prst="rect">
            <a:avLst/>
          </a:prstGeom>
        </p:spPr>
      </p:pic>
      <p:sp>
        <p:nvSpPr>
          <p:cNvPr id="2" name="Título 1">
            <a:extLst>
              <a:ext uri="{FF2B5EF4-FFF2-40B4-BE49-F238E27FC236}">
                <a16:creationId xmlns:a16="http://schemas.microsoft.com/office/drawing/2014/main" id="{A25F201F-5962-4C0E-8731-91222798F348}"/>
              </a:ext>
            </a:extLst>
          </p:cNvPr>
          <p:cNvSpPr>
            <a:spLocks noGrp="1"/>
          </p:cNvSpPr>
          <p:nvPr>
            <p:ph type="title"/>
          </p:nvPr>
        </p:nvSpPr>
        <p:spPr>
          <a:xfrm>
            <a:off x="0" y="119319"/>
            <a:ext cx="12192000" cy="682010"/>
          </a:xfrm>
          <a:solidFill>
            <a:schemeClr val="tx1"/>
          </a:solidFill>
        </p:spPr>
        <p:txBody>
          <a:bodyPr>
            <a:normAutofit/>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Creación de las llaves foráneas en PostgreSQL</a:t>
            </a:r>
            <a:endParaRPr lang="es-EC" sz="3900" dirty="0">
              <a:solidFill>
                <a:schemeClr val="bg1"/>
              </a:solidFill>
            </a:endParaRPr>
          </a:p>
        </p:txBody>
      </p:sp>
      <p:pic>
        <p:nvPicPr>
          <p:cNvPr id="3" name="Imagen 2">
            <a:extLst>
              <a:ext uri="{FF2B5EF4-FFF2-40B4-BE49-F238E27FC236}">
                <a16:creationId xmlns:a16="http://schemas.microsoft.com/office/drawing/2014/main" id="{86012014-0493-4FEE-BAD2-6C928A9A4B81}"/>
              </a:ext>
            </a:extLst>
          </p:cNvPr>
          <p:cNvPicPr>
            <a:picLocks noChangeAspect="1"/>
          </p:cNvPicPr>
          <p:nvPr/>
        </p:nvPicPr>
        <p:blipFill>
          <a:blip r:embed="rId3"/>
          <a:stretch>
            <a:fillRect/>
          </a:stretch>
        </p:blipFill>
        <p:spPr>
          <a:xfrm>
            <a:off x="353962" y="1140966"/>
            <a:ext cx="5425594" cy="5363071"/>
          </a:xfrm>
          <a:prstGeom prst="rect">
            <a:avLst/>
          </a:prstGeom>
        </p:spPr>
      </p:pic>
    </p:spTree>
    <p:extLst>
      <p:ext uri="{BB962C8B-B14F-4D97-AF65-F5344CB8AC3E}">
        <p14:creationId xmlns:p14="http://schemas.microsoft.com/office/powerpoint/2010/main" val="2840610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9A050-6D86-4D8C-B511-65A6CBEB7D11}"/>
              </a:ext>
            </a:extLst>
          </p:cNvPr>
          <p:cNvSpPr>
            <a:spLocks noGrp="1"/>
          </p:cNvSpPr>
          <p:nvPr>
            <p:ph type="title"/>
          </p:nvPr>
        </p:nvSpPr>
        <p:spPr>
          <a:xfrm>
            <a:off x="0" y="217641"/>
            <a:ext cx="12192000" cy="627933"/>
          </a:xfrm>
          <a:solidFill>
            <a:schemeClr val="tx1"/>
          </a:solidFill>
        </p:spPr>
        <p:txBody>
          <a:bodyPr>
            <a:normAutofit/>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Ingreso De Datos</a:t>
            </a:r>
            <a:endParaRPr lang="es-EC" sz="3900" dirty="0">
              <a:solidFill>
                <a:schemeClr val="bg1"/>
              </a:solidFill>
              <a:latin typeface="Times New Roman" panose="02020603050405020304" pitchFamily="18" charset="0"/>
              <a:cs typeface="Times New Roman" panose="02020603050405020304" pitchFamily="18" charset="0"/>
            </a:endParaRPr>
          </a:p>
        </p:txBody>
      </p:sp>
      <p:pic>
        <p:nvPicPr>
          <p:cNvPr id="8" name="Imagen 7">
            <a:extLst>
              <a:ext uri="{FF2B5EF4-FFF2-40B4-BE49-F238E27FC236}">
                <a16:creationId xmlns:a16="http://schemas.microsoft.com/office/drawing/2014/main" id="{DAAE5D71-5F16-4441-9814-E637BDB0BA78}"/>
              </a:ext>
            </a:extLst>
          </p:cNvPr>
          <p:cNvPicPr>
            <a:picLocks noChangeAspect="1"/>
          </p:cNvPicPr>
          <p:nvPr/>
        </p:nvPicPr>
        <p:blipFill>
          <a:blip r:embed="rId2"/>
          <a:stretch>
            <a:fillRect/>
          </a:stretch>
        </p:blipFill>
        <p:spPr>
          <a:xfrm>
            <a:off x="167149" y="1025012"/>
            <a:ext cx="11434648" cy="4807975"/>
          </a:xfrm>
          <a:prstGeom prst="rect">
            <a:avLst/>
          </a:prstGeom>
        </p:spPr>
      </p:pic>
    </p:spTree>
    <p:extLst>
      <p:ext uri="{BB962C8B-B14F-4D97-AF65-F5344CB8AC3E}">
        <p14:creationId xmlns:p14="http://schemas.microsoft.com/office/powerpoint/2010/main" val="3830766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5E195-87EF-4226-A685-9D89BE7F0FB0}"/>
              </a:ext>
            </a:extLst>
          </p:cNvPr>
          <p:cNvSpPr>
            <a:spLocks noGrp="1"/>
          </p:cNvSpPr>
          <p:nvPr>
            <p:ph type="title"/>
          </p:nvPr>
        </p:nvSpPr>
        <p:spPr>
          <a:xfrm>
            <a:off x="0" y="121930"/>
            <a:ext cx="12192000" cy="559107"/>
          </a:xfrm>
          <a:solidFill>
            <a:schemeClr val="tx1"/>
          </a:solidFill>
        </p:spPr>
        <p:txBody>
          <a:bodyPr>
            <a:normAutofit fontScale="90000"/>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Ingreso De Datos</a:t>
            </a:r>
            <a:endParaRPr lang="es-EC" sz="3900" dirty="0">
              <a:solidFill>
                <a:schemeClr val="bg1"/>
              </a:solidFill>
            </a:endParaRPr>
          </a:p>
        </p:txBody>
      </p:sp>
      <p:pic>
        <p:nvPicPr>
          <p:cNvPr id="9" name="Imagen 8">
            <a:extLst>
              <a:ext uri="{FF2B5EF4-FFF2-40B4-BE49-F238E27FC236}">
                <a16:creationId xmlns:a16="http://schemas.microsoft.com/office/drawing/2014/main" id="{7227C664-B19F-4207-B67B-77D53CE20CD9}"/>
              </a:ext>
            </a:extLst>
          </p:cNvPr>
          <p:cNvPicPr>
            <a:picLocks noChangeAspect="1"/>
          </p:cNvPicPr>
          <p:nvPr/>
        </p:nvPicPr>
        <p:blipFill>
          <a:blip r:embed="rId2"/>
          <a:stretch>
            <a:fillRect/>
          </a:stretch>
        </p:blipFill>
        <p:spPr>
          <a:xfrm>
            <a:off x="147485" y="825060"/>
            <a:ext cx="6791434" cy="4513855"/>
          </a:xfrm>
          <a:prstGeom prst="rect">
            <a:avLst/>
          </a:prstGeom>
        </p:spPr>
      </p:pic>
      <p:pic>
        <p:nvPicPr>
          <p:cNvPr id="6" name="Imagen 5">
            <a:extLst>
              <a:ext uri="{FF2B5EF4-FFF2-40B4-BE49-F238E27FC236}">
                <a16:creationId xmlns:a16="http://schemas.microsoft.com/office/drawing/2014/main" id="{118C7548-BD4C-4B7B-B4EE-9620D3B99050}"/>
              </a:ext>
            </a:extLst>
          </p:cNvPr>
          <p:cNvPicPr>
            <a:picLocks noChangeAspect="1"/>
          </p:cNvPicPr>
          <p:nvPr/>
        </p:nvPicPr>
        <p:blipFill>
          <a:blip r:embed="rId3"/>
          <a:stretch>
            <a:fillRect/>
          </a:stretch>
        </p:blipFill>
        <p:spPr>
          <a:xfrm>
            <a:off x="4420273" y="2709761"/>
            <a:ext cx="5330750" cy="4026309"/>
          </a:xfrm>
          <a:prstGeom prst="rect">
            <a:avLst/>
          </a:prstGeom>
        </p:spPr>
      </p:pic>
    </p:spTree>
    <p:extLst>
      <p:ext uri="{BB962C8B-B14F-4D97-AF65-F5344CB8AC3E}">
        <p14:creationId xmlns:p14="http://schemas.microsoft.com/office/powerpoint/2010/main" val="512383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1692C-4231-486A-B38A-050248F90EC1}"/>
              </a:ext>
            </a:extLst>
          </p:cNvPr>
          <p:cNvSpPr>
            <a:spLocks noGrp="1"/>
          </p:cNvSpPr>
          <p:nvPr>
            <p:ph type="title"/>
          </p:nvPr>
        </p:nvSpPr>
        <p:spPr>
          <a:xfrm>
            <a:off x="0" y="139506"/>
            <a:ext cx="12192000" cy="559838"/>
          </a:xfrm>
          <a:solidFill>
            <a:schemeClr val="tx1"/>
          </a:solidFill>
        </p:spPr>
        <p:txBody>
          <a:bodyPr>
            <a:normAutofit fontScale="90000"/>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Ingreso De Datos</a:t>
            </a:r>
            <a:endParaRPr lang="es-EC" sz="3900" dirty="0">
              <a:solidFill>
                <a:schemeClr val="bg1"/>
              </a:solidFill>
            </a:endParaRPr>
          </a:p>
        </p:txBody>
      </p:sp>
      <p:pic>
        <p:nvPicPr>
          <p:cNvPr id="6" name="Imagen 5">
            <a:extLst>
              <a:ext uri="{FF2B5EF4-FFF2-40B4-BE49-F238E27FC236}">
                <a16:creationId xmlns:a16="http://schemas.microsoft.com/office/drawing/2014/main" id="{725B8ED2-0EFB-4141-8398-AC7A85BAE60F}"/>
              </a:ext>
            </a:extLst>
          </p:cNvPr>
          <p:cNvPicPr>
            <a:picLocks noChangeAspect="1"/>
          </p:cNvPicPr>
          <p:nvPr/>
        </p:nvPicPr>
        <p:blipFill>
          <a:blip r:embed="rId2"/>
          <a:stretch>
            <a:fillRect/>
          </a:stretch>
        </p:blipFill>
        <p:spPr>
          <a:xfrm>
            <a:off x="157316" y="1104681"/>
            <a:ext cx="4721788" cy="4937395"/>
          </a:xfrm>
          <a:prstGeom prst="rect">
            <a:avLst/>
          </a:prstGeom>
        </p:spPr>
      </p:pic>
      <p:pic>
        <p:nvPicPr>
          <p:cNvPr id="9" name="Imagen 8">
            <a:extLst>
              <a:ext uri="{FF2B5EF4-FFF2-40B4-BE49-F238E27FC236}">
                <a16:creationId xmlns:a16="http://schemas.microsoft.com/office/drawing/2014/main" id="{B7157528-6205-4D30-BDF6-942776D5D7CB}"/>
              </a:ext>
            </a:extLst>
          </p:cNvPr>
          <p:cNvPicPr>
            <a:picLocks noChangeAspect="1"/>
          </p:cNvPicPr>
          <p:nvPr/>
        </p:nvPicPr>
        <p:blipFill>
          <a:blip r:embed="rId3"/>
          <a:stretch>
            <a:fillRect/>
          </a:stretch>
        </p:blipFill>
        <p:spPr>
          <a:xfrm>
            <a:off x="4906875" y="1320257"/>
            <a:ext cx="4812045" cy="4721819"/>
          </a:xfrm>
          <a:prstGeom prst="rect">
            <a:avLst/>
          </a:prstGeom>
        </p:spPr>
      </p:pic>
    </p:spTree>
    <p:extLst>
      <p:ext uri="{BB962C8B-B14F-4D97-AF65-F5344CB8AC3E}">
        <p14:creationId xmlns:p14="http://schemas.microsoft.com/office/powerpoint/2010/main" val="2640311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C3AD4F-171B-407D-9A29-8BA88825BCF0}"/>
              </a:ext>
            </a:extLst>
          </p:cNvPr>
          <p:cNvSpPr>
            <a:spLocks noGrp="1"/>
          </p:cNvSpPr>
          <p:nvPr>
            <p:ph type="title"/>
          </p:nvPr>
        </p:nvSpPr>
        <p:spPr>
          <a:xfrm>
            <a:off x="0" y="119320"/>
            <a:ext cx="12192000" cy="824578"/>
          </a:xfrm>
          <a:solidFill>
            <a:schemeClr val="tx1"/>
          </a:solidFill>
        </p:spPr>
        <p:txBody>
          <a:bodyPr>
            <a:normAutofit/>
          </a:bodyPr>
          <a:lstStyle/>
          <a:p>
            <a:pPr algn="ctr"/>
            <a:r>
              <a:rPr lang="es-ES" sz="3900" dirty="0">
                <a:solidFill>
                  <a:schemeClr val="bg1"/>
                </a:solidFill>
                <a:ea typeface="+mj-lt"/>
                <a:cs typeface="+mj-lt"/>
              </a:rPr>
              <a:t>Consulta 1</a:t>
            </a:r>
            <a:endParaRPr lang="es-EC" sz="3900" dirty="0">
              <a:solidFill>
                <a:schemeClr val="bg1"/>
              </a:solidFill>
            </a:endParaRPr>
          </a:p>
        </p:txBody>
      </p:sp>
      <p:sp>
        <p:nvSpPr>
          <p:cNvPr id="6" name="CuadroTexto 5">
            <a:extLst>
              <a:ext uri="{FF2B5EF4-FFF2-40B4-BE49-F238E27FC236}">
                <a16:creationId xmlns:a16="http://schemas.microsoft.com/office/drawing/2014/main" id="{86953F20-61A0-4F57-B859-F53E9251CF88}"/>
              </a:ext>
            </a:extLst>
          </p:cNvPr>
          <p:cNvSpPr txBox="1"/>
          <p:nvPr/>
        </p:nvSpPr>
        <p:spPr>
          <a:xfrm>
            <a:off x="469783" y="1191237"/>
            <a:ext cx="10754687" cy="646331"/>
          </a:xfrm>
          <a:prstGeom prst="rect">
            <a:avLst/>
          </a:prstGeom>
          <a:noFill/>
        </p:spPr>
        <p:txBody>
          <a:bodyPr wrap="square" rtlCol="0">
            <a:spAutoFit/>
          </a:bodyPr>
          <a:lstStyle/>
          <a:p>
            <a:pPr algn="just"/>
            <a:r>
              <a:rPr lang="es-ES" dirty="0">
                <a:latin typeface="Times New Roman" panose="02020603050405020304" pitchFamily="18" charset="0"/>
                <a:cs typeface="Times New Roman" panose="02020603050405020304" pitchFamily="18" charset="0"/>
              </a:rPr>
              <a:t>Consultar el lugar del siniestro, quien reporto y el motivo de la misma.</a:t>
            </a:r>
          </a:p>
          <a:p>
            <a:endParaRPr lang="es-EC" dirty="0"/>
          </a:p>
        </p:txBody>
      </p:sp>
      <p:pic>
        <p:nvPicPr>
          <p:cNvPr id="5" name="Imagen 4">
            <a:extLst>
              <a:ext uri="{FF2B5EF4-FFF2-40B4-BE49-F238E27FC236}">
                <a16:creationId xmlns:a16="http://schemas.microsoft.com/office/drawing/2014/main" id="{DEE8BCE3-54A1-4506-9476-5719E4255ECF}"/>
              </a:ext>
            </a:extLst>
          </p:cNvPr>
          <p:cNvPicPr>
            <a:picLocks noChangeAspect="1"/>
          </p:cNvPicPr>
          <p:nvPr/>
        </p:nvPicPr>
        <p:blipFill>
          <a:blip r:embed="rId2"/>
          <a:stretch>
            <a:fillRect/>
          </a:stretch>
        </p:blipFill>
        <p:spPr>
          <a:xfrm>
            <a:off x="3158861" y="1837568"/>
            <a:ext cx="5376529" cy="4575276"/>
          </a:xfrm>
          <a:prstGeom prst="rect">
            <a:avLst/>
          </a:prstGeom>
        </p:spPr>
      </p:pic>
    </p:spTree>
    <p:extLst>
      <p:ext uri="{BB962C8B-B14F-4D97-AF65-F5344CB8AC3E}">
        <p14:creationId xmlns:p14="http://schemas.microsoft.com/office/powerpoint/2010/main" val="1634282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4CD9F-29E0-4B4A-989C-25F8D9E46364}"/>
              </a:ext>
            </a:extLst>
          </p:cNvPr>
          <p:cNvSpPr>
            <a:spLocks noGrp="1"/>
          </p:cNvSpPr>
          <p:nvPr>
            <p:ph type="title"/>
          </p:nvPr>
        </p:nvSpPr>
        <p:spPr>
          <a:xfrm>
            <a:off x="0" y="168480"/>
            <a:ext cx="12192000" cy="686927"/>
          </a:xfrm>
          <a:solidFill>
            <a:schemeClr val="tx1"/>
          </a:solidFill>
        </p:spPr>
        <p:txBody>
          <a:bodyPr>
            <a:normAutofit/>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Consulta 2</a:t>
            </a:r>
            <a:endParaRPr lang="es-EC" sz="3900" dirty="0">
              <a:solidFill>
                <a:schemeClr val="bg1"/>
              </a:solidFill>
              <a:latin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0B0D7CCC-39CA-44E6-8BBB-2855C5313953}"/>
              </a:ext>
            </a:extLst>
          </p:cNvPr>
          <p:cNvSpPr txBox="1"/>
          <p:nvPr/>
        </p:nvSpPr>
        <p:spPr>
          <a:xfrm>
            <a:off x="469783" y="1191237"/>
            <a:ext cx="10754687" cy="646331"/>
          </a:xfrm>
          <a:prstGeom prst="rect">
            <a:avLst/>
          </a:prstGeom>
          <a:noFill/>
        </p:spPr>
        <p:txBody>
          <a:bodyPr wrap="square" rtlCol="0">
            <a:spAutoFit/>
          </a:bodyPr>
          <a:lstStyle/>
          <a:p>
            <a:pPr algn="just"/>
            <a:r>
              <a:rPr lang="es-EC" dirty="0">
                <a:latin typeface="Times New Roman" panose="02020603050405020304" pitchFamily="18" charset="0"/>
                <a:cs typeface="Times New Roman" panose="02020603050405020304" pitchFamily="18" charset="0"/>
              </a:rPr>
              <a:t>Mostar dentro de cada rango de oficial del cuerpo de bomberos cuantos cursos se han realizados por cada bombero.</a:t>
            </a:r>
          </a:p>
          <a:p>
            <a:endParaRPr lang="es-EC" dirty="0"/>
          </a:p>
        </p:txBody>
      </p:sp>
      <p:pic>
        <p:nvPicPr>
          <p:cNvPr id="3" name="Imagen 2">
            <a:extLst>
              <a:ext uri="{FF2B5EF4-FFF2-40B4-BE49-F238E27FC236}">
                <a16:creationId xmlns:a16="http://schemas.microsoft.com/office/drawing/2014/main" id="{F93A0FD1-4D89-4866-8DA7-DE63371BED2D}"/>
              </a:ext>
            </a:extLst>
          </p:cNvPr>
          <p:cNvPicPr>
            <a:picLocks noChangeAspect="1"/>
          </p:cNvPicPr>
          <p:nvPr/>
        </p:nvPicPr>
        <p:blipFill>
          <a:blip r:embed="rId2"/>
          <a:stretch>
            <a:fillRect/>
          </a:stretch>
        </p:blipFill>
        <p:spPr>
          <a:xfrm>
            <a:off x="2713704" y="1809267"/>
            <a:ext cx="5703170" cy="4880253"/>
          </a:xfrm>
          <a:prstGeom prst="rect">
            <a:avLst/>
          </a:prstGeom>
        </p:spPr>
      </p:pic>
    </p:spTree>
    <p:extLst>
      <p:ext uri="{BB962C8B-B14F-4D97-AF65-F5344CB8AC3E}">
        <p14:creationId xmlns:p14="http://schemas.microsoft.com/office/powerpoint/2010/main" val="1126986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25C1C-1930-4C8B-85B6-F6BE463B345D}"/>
              </a:ext>
            </a:extLst>
          </p:cNvPr>
          <p:cNvSpPr>
            <a:spLocks noGrp="1"/>
          </p:cNvSpPr>
          <p:nvPr>
            <p:ph type="title"/>
          </p:nvPr>
        </p:nvSpPr>
        <p:spPr>
          <a:xfrm>
            <a:off x="0" y="365126"/>
            <a:ext cx="12192000" cy="587374"/>
          </a:xfrm>
          <a:solidFill>
            <a:schemeClr val="tx1"/>
          </a:solidFill>
        </p:spPr>
        <p:txBody>
          <a:bodyPr>
            <a:normAutofit fontScale="90000"/>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Consulta Adicional</a:t>
            </a:r>
            <a:endParaRPr lang="es-EC" sz="3900" dirty="0"/>
          </a:p>
        </p:txBody>
      </p:sp>
      <p:sp>
        <p:nvSpPr>
          <p:cNvPr id="5" name="CuadroTexto 4">
            <a:extLst>
              <a:ext uri="{FF2B5EF4-FFF2-40B4-BE49-F238E27FC236}">
                <a16:creationId xmlns:a16="http://schemas.microsoft.com/office/drawing/2014/main" id="{59555F2D-DA93-49BB-8C39-5228AFFC7C68}"/>
              </a:ext>
            </a:extLst>
          </p:cNvPr>
          <p:cNvSpPr txBox="1"/>
          <p:nvPr/>
        </p:nvSpPr>
        <p:spPr>
          <a:xfrm>
            <a:off x="1560352" y="1191237"/>
            <a:ext cx="7748322" cy="646331"/>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Consultar la puntuación de cada bombero y la actividad de servicio que realiza.</a:t>
            </a:r>
            <a:endParaRPr lang="es-EC" dirty="0">
              <a:latin typeface="Times New Roman" panose="02020603050405020304" pitchFamily="18" charset="0"/>
              <a:cs typeface="Times New Roman" panose="02020603050405020304" pitchFamily="18" charset="0"/>
            </a:endParaRPr>
          </a:p>
          <a:p>
            <a:endParaRPr lang="es-EC" dirty="0"/>
          </a:p>
        </p:txBody>
      </p:sp>
      <p:pic>
        <p:nvPicPr>
          <p:cNvPr id="4" name="Imagen 3">
            <a:extLst>
              <a:ext uri="{FF2B5EF4-FFF2-40B4-BE49-F238E27FC236}">
                <a16:creationId xmlns:a16="http://schemas.microsoft.com/office/drawing/2014/main" id="{2E8E247D-29B7-483D-9BF7-6AC6BB2116CB}"/>
              </a:ext>
            </a:extLst>
          </p:cNvPr>
          <p:cNvPicPr>
            <a:picLocks noChangeAspect="1"/>
          </p:cNvPicPr>
          <p:nvPr/>
        </p:nvPicPr>
        <p:blipFill>
          <a:blip r:embed="rId3"/>
          <a:stretch>
            <a:fillRect/>
          </a:stretch>
        </p:blipFill>
        <p:spPr>
          <a:xfrm>
            <a:off x="618782" y="2647164"/>
            <a:ext cx="5677750" cy="5032551"/>
          </a:xfrm>
          <a:prstGeom prst="rect">
            <a:avLst/>
          </a:prstGeom>
        </p:spPr>
      </p:pic>
      <p:graphicFrame>
        <p:nvGraphicFramePr>
          <p:cNvPr id="3" name="Objeto 2"/>
          <p:cNvGraphicFramePr>
            <a:graphicFrameLocks noChangeAspect="1"/>
          </p:cNvGraphicFramePr>
          <p:nvPr>
            <p:extLst>
              <p:ext uri="{D42A27DB-BD31-4B8C-83A1-F6EECF244321}">
                <p14:modId xmlns:p14="http://schemas.microsoft.com/office/powerpoint/2010/main" val="2225714680"/>
              </p:ext>
            </p:extLst>
          </p:nvPr>
        </p:nvGraphicFramePr>
        <p:xfrm>
          <a:off x="3911600" y="4745038"/>
          <a:ext cx="4156075" cy="5418137"/>
        </p:xfrm>
        <a:graphic>
          <a:graphicData uri="http://schemas.openxmlformats.org/presentationml/2006/ole">
            <mc:AlternateContent xmlns:mc="http://schemas.openxmlformats.org/markup-compatibility/2006">
              <mc:Choice xmlns:v="urn:schemas-microsoft-com:vml" Requires="v">
                <p:oleObj spid="_x0000_s1026" name="Acrobat Document" r:id="rId4" imgW="5800552" imgH="7562559" progId="AcroExch.Document.DC">
                  <p:embed/>
                </p:oleObj>
              </mc:Choice>
              <mc:Fallback>
                <p:oleObj name="Acrobat Document" r:id="rId4" imgW="5800552" imgH="7562559" progId="AcroExch.Document.DC">
                  <p:embed/>
                  <p:pic>
                    <p:nvPicPr>
                      <p:cNvPr id="0" name=""/>
                      <p:cNvPicPr/>
                      <p:nvPr/>
                    </p:nvPicPr>
                    <p:blipFill>
                      <a:blip r:embed="rId5"/>
                      <a:stretch>
                        <a:fillRect/>
                      </a:stretch>
                    </p:blipFill>
                    <p:spPr>
                      <a:xfrm>
                        <a:off x="3911600" y="4745038"/>
                        <a:ext cx="4156075" cy="5418137"/>
                      </a:xfrm>
                      <a:prstGeom prst="rect">
                        <a:avLst/>
                      </a:prstGeom>
                    </p:spPr>
                  </p:pic>
                </p:oleObj>
              </mc:Fallback>
            </mc:AlternateContent>
          </a:graphicData>
        </a:graphic>
      </p:graphicFrame>
    </p:spTree>
    <p:extLst>
      <p:ext uri="{BB962C8B-B14F-4D97-AF65-F5344CB8AC3E}">
        <p14:creationId xmlns:p14="http://schemas.microsoft.com/office/powerpoint/2010/main" val="3409012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Trigger </a:t>
            </a:r>
          </a:p>
        </p:txBody>
      </p:sp>
      <p:pic>
        <p:nvPicPr>
          <p:cNvPr id="4" name="Marcador de contenido 3"/>
          <p:cNvPicPr>
            <a:picLocks noGrp="1" noChangeAspect="1"/>
          </p:cNvPicPr>
          <p:nvPr>
            <p:ph idx="1"/>
          </p:nvPr>
        </p:nvPicPr>
        <p:blipFill>
          <a:blip r:embed="rId2"/>
          <a:stretch>
            <a:fillRect/>
          </a:stretch>
        </p:blipFill>
        <p:spPr>
          <a:xfrm>
            <a:off x="1052742" y="1812372"/>
            <a:ext cx="5433845" cy="3157192"/>
          </a:xfrm>
          <a:prstGeom prst="rect">
            <a:avLst/>
          </a:prstGeom>
        </p:spPr>
      </p:pic>
    </p:spTree>
    <p:extLst>
      <p:ext uri="{BB962C8B-B14F-4D97-AF65-F5344CB8AC3E}">
        <p14:creationId xmlns:p14="http://schemas.microsoft.com/office/powerpoint/2010/main" val="1859470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9BAFC3-6286-4C23-B57D-DD1EA1CB4741}"/>
              </a:ext>
            </a:extLst>
          </p:cNvPr>
          <p:cNvSpPr>
            <a:spLocks noGrp="1"/>
          </p:cNvSpPr>
          <p:nvPr>
            <p:ph type="title"/>
          </p:nvPr>
        </p:nvSpPr>
        <p:spPr>
          <a:xfrm>
            <a:off x="1" y="378951"/>
            <a:ext cx="12191999" cy="559837"/>
          </a:xfrm>
          <a:solidFill>
            <a:schemeClr val="tx1"/>
          </a:solidFill>
        </p:spPr>
        <p:txBody>
          <a:bodyPr>
            <a:normAutofit fontScale="90000"/>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Links De Los Enlaces De GitHub</a:t>
            </a:r>
            <a:endParaRPr lang="es-EC" sz="3900" dirty="0">
              <a:solidFill>
                <a:schemeClr val="bg1"/>
              </a:solidFill>
              <a:latin typeface="Times New Roman" panose="02020603050405020304" pitchFamily="18" charset="0"/>
              <a:cs typeface="Times New Roman" panose="02020603050405020304" pitchFamily="18" charset="0"/>
            </a:endParaRPr>
          </a:p>
        </p:txBody>
      </p:sp>
      <p:sp>
        <p:nvSpPr>
          <p:cNvPr id="3" name="Botón de acción: Documento 2">
            <a:hlinkClick r:id="rId2" highlightClick="1"/>
            <a:extLst>
              <a:ext uri="{FF2B5EF4-FFF2-40B4-BE49-F238E27FC236}">
                <a16:creationId xmlns:a16="http://schemas.microsoft.com/office/drawing/2014/main" id="{F8D51128-E392-4A28-981E-C9DA237292C9}"/>
              </a:ext>
            </a:extLst>
          </p:cNvPr>
          <p:cNvSpPr/>
          <p:nvPr/>
        </p:nvSpPr>
        <p:spPr>
          <a:xfrm>
            <a:off x="4412853" y="2906116"/>
            <a:ext cx="3129093" cy="1795244"/>
          </a:xfrm>
          <a:prstGeom prst="actionButton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800" dirty="0">
                <a:latin typeface="Tahoma" panose="020B0604030504040204" pitchFamily="34" charset="0"/>
                <a:ea typeface="Tahoma" panose="020B0604030504040204" pitchFamily="34" charset="0"/>
                <a:cs typeface="Tahoma" panose="020B0604030504040204" pitchFamily="34" charset="0"/>
              </a:rPr>
              <a:t>LINK</a:t>
            </a:r>
          </a:p>
        </p:txBody>
      </p:sp>
    </p:spTree>
    <p:extLst>
      <p:ext uri="{BB962C8B-B14F-4D97-AF65-F5344CB8AC3E}">
        <p14:creationId xmlns:p14="http://schemas.microsoft.com/office/powerpoint/2010/main" val="68603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3DE0A-3C94-4BFD-A340-4166CD12909C}"/>
              </a:ext>
            </a:extLst>
          </p:cNvPr>
          <p:cNvSpPr>
            <a:spLocks noGrp="1"/>
          </p:cNvSpPr>
          <p:nvPr>
            <p:ph type="title"/>
          </p:nvPr>
        </p:nvSpPr>
        <p:spPr>
          <a:xfrm>
            <a:off x="0" y="365126"/>
            <a:ext cx="12192000" cy="657430"/>
          </a:xfrm>
          <a:solidFill>
            <a:schemeClr val="tx1"/>
          </a:solidFill>
        </p:spPr>
        <p:txBody>
          <a:bodyPr>
            <a:normAutofit/>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CONCLUSIONES</a:t>
            </a:r>
            <a:endParaRPr lang="es-EC" sz="3900" dirty="0">
              <a:solidFill>
                <a:schemeClr val="bg1"/>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9180D994-CED6-4B15-93FC-E323E0D9618F}"/>
              </a:ext>
            </a:extLst>
          </p:cNvPr>
          <p:cNvSpPr>
            <a:spLocks noGrp="1"/>
          </p:cNvSpPr>
          <p:nvPr>
            <p:ph idx="1"/>
          </p:nvPr>
        </p:nvSpPr>
        <p:spPr/>
        <p:txBody>
          <a:bodyPr/>
          <a:lstStyle/>
          <a:p>
            <a:pPr algn="just">
              <a:buFont typeface="Wingdings" panose="05000000000000000000" pitchFamily="2" charset="2"/>
              <a:buChar char="§"/>
            </a:pPr>
            <a:r>
              <a:rPr lang="es-ES" sz="1600" dirty="0">
                <a:latin typeface="Times New Roman" panose="02020603050405020304" pitchFamily="18" charset="0"/>
                <a:ea typeface="Tahoma" panose="020B0604030504040204" pitchFamily="34" charset="0"/>
                <a:cs typeface="Times New Roman" panose="02020603050405020304" pitchFamily="18" charset="0"/>
              </a:rPr>
              <a:t>En este proceso de creación del modelo conceptual se necesitó buscar información de como funciona el Cuerpo de Bombero para poder obtener las tablas necesarias  para llegar a el servicio que se a propuesto en la misma.</a:t>
            </a:r>
          </a:p>
          <a:p>
            <a:pPr algn="just">
              <a:buFont typeface="Wingdings" panose="05000000000000000000" pitchFamily="2" charset="2"/>
              <a:buChar char="§"/>
            </a:pPr>
            <a:r>
              <a:rPr lang="es-EC"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Por otro lado, en la utilización de un SGBD es importante conocer sus funciones y limitaciones de cada campo que se creo para que de esta manera sea eficiente y también fácil de usar</a:t>
            </a:r>
            <a:endParaRPr lang="es-ES" sz="1600" dirty="0">
              <a:latin typeface="Times New Roman" panose="02020603050405020304" pitchFamily="18" charset="0"/>
              <a:ea typeface="Tahoma" panose="020B0604030504040204" pitchFamily="34" charset="0"/>
              <a:cs typeface="Times New Roman" panose="02020603050405020304" pitchFamily="18" charset="0"/>
            </a:endParaRPr>
          </a:p>
          <a:p>
            <a:pPr algn="just">
              <a:buFont typeface="Wingdings" panose="05000000000000000000" pitchFamily="2" charset="2"/>
              <a:buChar char="§"/>
            </a:pPr>
            <a:r>
              <a:rPr lang="es-ES" sz="1600" dirty="0">
                <a:latin typeface="Times New Roman" panose="02020603050405020304" pitchFamily="18" charset="0"/>
                <a:ea typeface="Tahoma" panose="020B0604030504040204" pitchFamily="34" charset="0"/>
                <a:cs typeface="Times New Roman" panose="02020603050405020304" pitchFamily="18" charset="0"/>
              </a:rPr>
              <a:t>Se diseño los modelos de datos que ayuda a la mejor gestión de la información dentro del sistema de Bomberos, para lograr completar el trabajo cumpliendo con los requisitos planteados.</a:t>
            </a:r>
          </a:p>
          <a:p>
            <a:pPr algn="just">
              <a:buFont typeface="Wingdings" panose="05000000000000000000" pitchFamily="2" charset="2"/>
              <a:buChar char="§"/>
            </a:pPr>
            <a:r>
              <a:rPr lang="es-ES" sz="1600" dirty="0">
                <a:latin typeface="Times New Roman" panose="02020603050405020304" pitchFamily="18" charset="0"/>
                <a:cs typeface="Times New Roman" panose="02020603050405020304" pitchFamily="18" charset="0"/>
              </a:rPr>
              <a:t> </a:t>
            </a:r>
            <a:r>
              <a:rPr lang="es-ES" sz="1600" dirty="0">
                <a:latin typeface="Times New Roman" panose="02020603050405020304" pitchFamily="18" charset="0"/>
                <a:ea typeface="Tahoma" panose="020B0604030504040204" pitchFamily="34" charset="0"/>
                <a:cs typeface="Times New Roman" panose="02020603050405020304" pitchFamily="18" charset="0"/>
              </a:rPr>
              <a:t>En las consultas desarrolladas se usaron diferentes tipos de funciones para desarrollar cada una de ellas como por ejemplo la función de &lt;</a:t>
            </a:r>
            <a:r>
              <a:rPr lang="es-ES" sz="1600" dirty="0" err="1">
                <a:latin typeface="Times New Roman" panose="02020603050405020304" pitchFamily="18" charset="0"/>
                <a:ea typeface="Tahoma" panose="020B0604030504040204" pitchFamily="34" charset="0"/>
                <a:cs typeface="Times New Roman" panose="02020603050405020304" pitchFamily="18" charset="0"/>
              </a:rPr>
              <a:t>count</a:t>
            </a:r>
            <a:r>
              <a:rPr lang="es-ES" sz="1600" dirty="0">
                <a:latin typeface="Times New Roman" panose="02020603050405020304" pitchFamily="18" charset="0"/>
                <a:ea typeface="Tahoma" panose="020B0604030504040204" pitchFamily="34" charset="0"/>
                <a:cs typeface="Times New Roman" panose="02020603050405020304" pitchFamily="18" charset="0"/>
              </a:rPr>
              <a:t>&gt; que permite el conteo de algún campo, también la función del &lt;</a:t>
            </a:r>
            <a:r>
              <a:rPr lang="es-ES" sz="1600" dirty="0" err="1">
                <a:latin typeface="Times New Roman" panose="02020603050405020304" pitchFamily="18" charset="0"/>
                <a:ea typeface="Tahoma" panose="020B0604030504040204" pitchFamily="34" charset="0"/>
                <a:cs typeface="Times New Roman" panose="02020603050405020304" pitchFamily="18" charset="0"/>
              </a:rPr>
              <a:t>group</a:t>
            </a:r>
            <a:r>
              <a:rPr lang="es-ES" sz="1600" dirty="0">
                <a:latin typeface="Times New Roman" panose="02020603050405020304" pitchFamily="18" charset="0"/>
                <a:ea typeface="Tahoma" panose="020B0604030504040204" pitchFamily="34" charset="0"/>
                <a:cs typeface="Times New Roman" panose="02020603050405020304" pitchFamily="18" charset="0"/>
              </a:rPr>
              <a:t> </a:t>
            </a:r>
            <a:r>
              <a:rPr lang="es-ES" sz="1600" dirty="0" err="1">
                <a:latin typeface="Times New Roman" panose="02020603050405020304" pitchFamily="18" charset="0"/>
                <a:ea typeface="Tahoma" panose="020B0604030504040204" pitchFamily="34" charset="0"/>
                <a:cs typeface="Times New Roman" panose="02020603050405020304" pitchFamily="18" charset="0"/>
              </a:rPr>
              <a:t>by</a:t>
            </a:r>
            <a:r>
              <a:rPr lang="es-ES" sz="1600" dirty="0">
                <a:latin typeface="Times New Roman" panose="02020603050405020304" pitchFamily="18" charset="0"/>
                <a:ea typeface="Tahoma" panose="020B0604030504040204" pitchFamily="34" charset="0"/>
                <a:cs typeface="Times New Roman" panose="02020603050405020304" pitchFamily="18" charset="0"/>
              </a:rPr>
              <a:t>&gt; el cual nos ayuda a agrupar los datos.</a:t>
            </a:r>
          </a:p>
          <a:p>
            <a:pPr algn="just">
              <a:buFont typeface="Wingdings" panose="05000000000000000000" pitchFamily="2" charset="2"/>
              <a:buChar char="§"/>
            </a:pPr>
            <a:r>
              <a:rPr lang="es-ES" sz="1600" dirty="0">
                <a:latin typeface="Times New Roman" panose="02020603050405020304" pitchFamily="18" charset="0"/>
                <a:ea typeface="Tahoma" panose="020B0604030504040204" pitchFamily="34" charset="0"/>
                <a:cs typeface="Times New Roman" panose="02020603050405020304" pitchFamily="18" charset="0"/>
              </a:rPr>
              <a:t>Los sistemas de gestores de base de datos son las herramientas más adecuada para almacenar los datos en un sistema de información debido a sus características de seguridad  y funcionalidad avanzada.</a:t>
            </a:r>
          </a:p>
          <a:p>
            <a:pPr marL="0" indent="0" algn="just">
              <a:buNone/>
            </a:pPr>
            <a:endParaRPr lang="es-ES" sz="1600" dirty="0">
              <a:latin typeface="Times New Roman" panose="02020603050405020304" pitchFamily="18" charset="0"/>
              <a:ea typeface="Tahoma" panose="020B0604030504040204" pitchFamily="34" charset="0"/>
              <a:cs typeface="Times New Roman" panose="02020603050405020304" pitchFamily="18" charset="0"/>
            </a:endParaRPr>
          </a:p>
          <a:p>
            <a:pPr algn="just">
              <a:buFont typeface="Wingdings" panose="05000000000000000000" pitchFamily="2" charset="2"/>
              <a:buChar char="§"/>
            </a:pPr>
            <a:endParaRPr lang="es-ES" sz="1600" dirty="0">
              <a:latin typeface="Times New Roman" panose="02020603050405020304" pitchFamily="18" charset="0"/>
              <a:ea typeface="Tahoma" panose="020B0604030504040204" pitchFamily="34" charset="0"/>
              <a:cs typeface="Times New Roman" panose="02020603050405020304" pitchFamily="18" charset="0"/>
            </a:endParaRPr>
          </a:p>
          <a:p>
            <a:pPr algn="just">
              <a:buFont typeface="Wingdings" panose="05000000000000000000" pitchFamily="2" charset="2"/>
              <a:buChar char="§"/>
            </a:pPr>
            <a:endParaRPr lang="es-ES" sz="1600" dirty="0">
              <a:latin typeface="Times New Roman" panose="02020603050405020304" pitchFamily="18" charset="0"/>
              <a:ea typeface="Tahoma" panose="020B0604030504040204" pitchFamily="34" charset="0"/>
              <a:cs typeface="Times New Roman" panose="02020603050405020304" pitchFamily="18" charset="0"/>
            </a:endParaRPr>
          </a:p>
          <a:p>
            <a:pPr algn="just">
              <a:buFont typeface="Wingdings" panose="05000000000000000000" pitchFamily="2" charset="2"/>
              <a:buChar char="§"/>
            </a:pPr>
            <a:endParaRPr lang="es-ES" sz="1600" dirty="0">
              <a:latin typeface="Times New Roman" panose="02020603050405020304" pitchFamily="18" charset="0"/>
              <a:ea typeface="Tahoma" panose="020B0604030504040204" pitchFamily="34" charset="0"/>
              <a:cs typeface="Times New Roman" panose="02020603050405020304" pitchFamily="18" charset="0"/>
            </a:endParaRPr>
          </a:p>
          <a:p>
            <a:pPr algn="just">
              <a:buFont typeface="Wingdings" panose="05000000000000000000" pitchFamily="2" charset="2"/>
              <a:buChar char="§"/>
            </a:pPr>
            <a:endParaRPr lang="es-ES" sz="1600" dirty="0">
              <a:latin typeface="Times New Roman" panose="02020603050405020304" pitchFamily="18" charset="0"/>
              <a:ea typeface="Tahoma" panose="020B0604030504040204" pitchFamily="34" charset="0"/>
              <a:cs typeface="Times New Roman" panose="02020603050405020304" pitchFamily="18" charset="0"/>
            </a:endParaRPr>
          </a:p>
          <a:p>
            <a:pPr algn="just">
              <a:buFont typeface="Wingdings" panose="05000000000000000000" pitchFamily="2" charset="2"/>
              <a:buChar char="§"/>
            </a:pPr>
            <a:endParaRPr lang="es-ES" sz="1400"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s-EC" dirty="0"/>
          </a:p>
        </p:txBody>
      </p:sp>
    </p:spTree>
    <p:extLst>
      <p:ext uri="{BB962C8B-B14F-4D97-AF65-F5344CB8AC3E}">
        <p14:creationId xmlns:p14="http://schemas.microsoft.com/office/powerpoint/2010/main" val="264308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ADDA5375-C495-45F1-A726-5FE0D8C866BF}"/>
              </a:ext>
            </a:extLst>
          </p:cNvPr>
          <p:cNvSpPr txBox="1"/>
          <p:nvPr/>
        </p:nvSpPr>
        <p:spPr>
          <a:xfrm>
            <a:off x="4791075" y="0"/>
            <a:ext cx="8220075" cy="6858000"/>
          </a:xfrm>
          <a:prstGeom prst="rect">
            <a:avLst/>
          </a:prstGeom>
          <a:solidFill>
            <a:schemeClr val="tx1"/>
          </a:solidFill>
        </p:spPr>
        <p:txBody>
          <a:bodyPr wrap="square" rtlCol="0">
            <a:spAutoFit/>
          </a:bodyPr>
          <a:lstStyle/>
          <a:p>
            <a:endParaRPr lang="es-EC" dirty="0"/>
          </a:p>
        </p:txBody>
      </p:sp>
      <p:sp>
        <p:nvSpPr>
          <p:cNvPr id="4" name="CuadroTexto 3">
            <a:extLst>
              <a:ext uri="{FF2B5EF4-FFF2-40B4-BE49-F238E27FC236}">
                <a16:creationId xmlns:a16="http://schemas.microsoft.com/office/drawing/2014/main" id="{6457BB11-2D06-4917-BD27-F939518E85B8}"/>
              </a:ext>
            </a:extLst>
          </p:cNvPr>
          <p:cNvSpPr txBox="1"/>
          <p:nvPr/>
        </p:nvSpPr>
        <p:spPr>
          <a:xfrm>
            <a:off x="656413" y="3131259"/>
            <a:ext cx="3674378" cy="553998"/>
          </a:xfrm>
          <a:prstGeom prst="rect">
            <a:avLst/>
          </a:prstGeom>
          <a:solidFill>
            <a:schemeClr val="bg1"/>
          </a:solidFill>
        </p:spPr>
        <p:txBody>
          <a:bodyPr wrap="square" rtlCol="0">
            <a:spAutoFit/>
          </a:bodyPr>
          <a:lstStyle/>
          <a:p>
            <a:pPr algn="ctr"/>
            <a:r>
              <a:rPr lang="es-EC" sz="3000" dirty="0">
                <a:latin typeface="Times New Roman" panose="02020603050405020304" pitchFamily="18" charset="0"/>
                <a:ea typeface="Tahoma" panose="020B0604030504040204" pitchFamily="34" charset="0"/>
                <a:cs typeface="Times New Roman" panose="02020603050405020304" pitchFamily="18" charset="0"/>
              </a:rPr>
              <a:t>INDICE</a:t>
            </a:r>
          </a:p>
        </p:txBody>
      </p:sp>
      <p:sp>
        <p:nvSpPr>
          <p:cNvPr id="5" name="CuadroTexto 4">
            <a:extLst>
              <a:ext uri="{FF2B5EF4-FFF2-40B4-BE49-F238E27FC236}">
                <a16:creationId xmlns:a16="http://schemas.microsoft.com/office/drawing/2014/main" id="{75727395-FF91-4A52-8506-B4604E9E85FF}"/>
              </a:ext>
            </a:extLst>
          </p:cNvPr>
          <p:cNvSpPr txBox="1"/>
          <p:nvPr/>
        </p:nvSpPr>
        <p:spPr>
          <a:xfrm>
            <a:off x="5281738" y="167151"/>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2" action="ppaction://hlinksldjump"/>
              </a:rPr>
              <a:t>Universo del Discurso</a:t>
            </a:r>
            <a:endParaRPr lang="es-EC" dirty="0"/>
          </a:p>
        </p:txBody>
      </p:sp>
      <p:sp>
        <p:nvSpPr>
          <p:cNvPr id="6" name="CuadroTexto 5">
            <a:extLst>
              <a:ext uri="{FF2B5EF4-FFF2-40B4-BE49-F238E27FC236}">
                <a16:creationId xmlns:a16="http://schemas.microsoft.com/office/drawing/2014/main" id="{B7AA2B6B-74FB-41D9-80ED-3BB5DBF10436}"/>
              </a:ext>
            </a:extLst>
          </p:cNvPr>
          <p:cNvSpPr txBox="1"/>
          <p:nvPr/>
        </p:nvSpPr>
        <p:spPr>
          <a:xfrm>
            <a:off x="5281738" y="485787"/>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3" action="ppaction://hlinksldjump"/>
              </a:rPr>
              <a:t>Modelo Conceptual</a:t>
            </a:r>
            <a:endParaRPr lang="es-EC" dirty="0"/>
          </a:p>
        </p:txBody>
      </p:sp>
      <p:sp>
        <p:nvSpPr>
          <p:cNvPr id="7" name="CuadroTexto 6">
            <a:extLst>
              <a:ext uri="{FF2B5EF4-FFF2-40B4-BE49-F238E27FC236}">
                <a16:creationId xmlns:a16="http://schemas.microsoft.com/office/drawing/2014/main" id="{C7FAEC94-31D2-4614-8D17-2434CF074BB5}"/>
              </a:ext>
            </a:extLst>
          </p:cNvPr>
          <p:cNvSpPr txBox="1"/>
          <p:nvPr/>
        </p:nvSpPr>
        <p:spPr>
          <a:xfrm>
            <a:off x="5281738" y="834895"/>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3" action="ppaction://hlinksldjump"/>
              </a:rPr>
              <a:t> Modelo Lógico</a:t>
            </a:r>
            <a:endParaRPr lang="es-EC" dirty="0"/>
          </a:p>
        </p:txBody>
      </p:sp>
      <p:sp>
        <p:nvSpPr>
          <p:cNvPr id="8" name="CuadroTexto 7">
            <a:extLst>
              <a:ext uri="{FF2B5EF4-FFF2-40B4-BE49-F238E27FC236}">
                <a16:creationId xmlns:a16="http://schemas.microsoft.com/office/drawing/2014/main" id="{9E659DB7-9344-4795-8C84-E3DAE9F3C7E5}"/>
              </a:ext>
            </a:extLst>
          </p:cNvPr>
          <p:cNvSpPr txBox="1"/>
          <p:nvPr/>
        </p:nvSpPr>
        <p:spPr>
          <a:xfrm>
            <a:off x="5281738" y="1210450"/>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4" action="ppaction://hlinksldjump"/>
              </a:rPr>
              <a:t>Modelo Físico</a:t>
            </a:r>
            <a:r>
              <a:rPr lang="es-EC" dirty="0"/>
              <a:t>.</a:t>
            </a:r>
          </a:p>
        </p:txBody>
      </p:sp>
      <p:sp>
        <p:nvSpPr>
          <p:cNvPr id="9" name="CuadroTexto 8">
            <a:extLst>
              <a:ext uri="{FF2B5EF4-FFF2-40B4-BE49-F238E27FC236}">
                <a16:creationId xmlns:a16="http://schemas.microsoft.com/office/drawing/2014/main" id="{5A3EC089-9F34-4C6D-8320-7DB292875F96}"/>
              </a:ext>
            </a:extLst>
          </p:cNvPr>
          <p:cNvSpPr txBox="1"/>
          <p:nvPr/>
        </p:nvSpPr>
        <p:spPr>
          <a:xfrm>
            <a:off x="5281738" y="1557515"/>
            <a:ext cx="4283223"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t> </a:t>
            </a:r>
            <a:r>
              <a:rPr lang="es-EC" dirty="0">
                <a:hlinkClick r:id="rId5" action="ppaction://hlinksldjump"/>
              </a:rPr>
              <a:t>Creación de las Entidades  PostgreSQL</a:t>
            </a:r>
            <a:endParaRPr lang="es-EC" dirty="0"/>
          </a:p>
        </p:txBody>
      </p:sp>
      <p:sp>
        <p:nvSpPr>
          <p:cNvPr id="12" name="CuadroTexto 11">
            <a:extLst>
              <a:ext uri="{FF2B5EF4-FFF2-40B4-BE49-F238E27FC236}">
                <a16:creationId xmlns:a16="http://schemas.microsoft.com/office/drawing/2014/main" id="{9D3655F1-038F-4DDE-816B-4E8B5817DE88}"/>
              </a:ext>
            </a:extLst>
          </p:cNvPr>
          <p:cNvSpPr txBox="1"/>
          <p:nvPr/>
        </p:nvSpPr>
        <p:spPr>
          <a:xfrm>
            <a:off x="5281738" y="1980415"/>
            <a:ext cx="4161153"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6" action="ppaction://hlinksldjump"/>
              </a:rPr>
              <a:t>Creación de las Entidades  PostgreSQL</a:t>
            </a:r>
            <a:endParaRPr lang="es-EC" dirty="0"/>
          </a:p>
        </p:txBody>
      </p:sp>
      <p:sp>
        <p:nvSpPr>
          <p:cNvPr id="16" name="CuadroTexto 15">
            <a:extLst>
              <a:ext uri="{FF2B5EF4-FFF2-40B4-BE49-F238E27FC236}">
                <a16:creationId xmlns:a16="http://schemas.microsoft.com/office/drawing/2014/main" id="{F823C5B4-B40A-407D-9185-105917C7CA5E}"/>
              </a:ext>
            </a:extLst>
          </p:cNvPr>
          <p:cNvSpPr txBox="1"/>
          <p:nvPr/>
        </p:nvSpPr>
        <p:spPr>
          <a:xfrm>
            <a:off x="5281738" y="2429140"/>
            <a:ext cx="5031273"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7" action="ppaction://hlinksldjump"/>
              </a:rPr>
              <a:t>Creación de las llaves Foráneas en PostgreSQL</a:t>
            </a:r>
            <a:endParaRPr lang="es-EC" dirty="0"/>
          </a:p>
        </p:txBody>
      </p:sp>
      <p:sp>
        <p:nvSpPr>
          <p:cNvPr id="17" name="CuadroTexto 16">
            <a:extLst>
              <a:ext uri="{FF2B5EF4-FFF2-40B4-BE49-F238E27FC236}">
                <a16:creationId xmlns:a16="http://schemas.microsoft.com/office/drawing/2014/main" id="{0FAD01FE-CB5D-4A7D-9F4A-2A8A4016D8D5}"/>
              </a:ext>
            </a:extLst>
          </p:cNvPr>
          <p:cNvSpPr txBox="1"/>
          <p:nvPr/>
        </p:nvSpPr>
        <p:spPr>
          <a:xfrm>
            <a:off x="5281738" y="2761927"/>
            <a:ext cx="5136277"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8" action="ppaction://hlinksldjump"/>
              </a:rPr>
              <a:t>Creación de las llaves Foráneas en PostgreSQL</a:t>
            </a:r>
            <a:endParaRPr lang="es-EC" dirty="0"/>
          </a:p>
        </p:txBody>
      </p:sp>
      <p:sp>
        <p:nvSpPr>
          <p:cNvPr id="18" name="CuadroTexto 17">
            <a:extLst>
              <a:ext uri="{FF2B5EF4-FFF2-40B4-BE49-F238E27FC236}">
                <a16:creationId xmlns:a16="http://schemas.microsoft.com/office/drawing/2014/main" id="{D2BEAC2A-81F6-4D3D-B18F-74503E26B451}"/>
              </a:ext>
            </a:extLst>
          </p:cNvPr>
          <p:cNvSpPr txBox="1"/>
          <p:nvPr/>
        </p:nvSpPr>
        <p:spPr>
          <a:xfrm>
            <a:off x="5281738" y="3053482"/>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9" action="ppaction://hlinksldjump"/>
              </a:rPr>
              <a:t>Ingreso de Datos</a:t>
            </a:r>
            <a:endParaRPr lang="es-EC" dirty="0"/>
          </a:p>
        </p:txBody>
      </p:sp>
      <p:sp>
        <p:nvSpPr>
          <p:cNvPr id="19" name="CuadroTexto 18">
            <a:extLst>
              <a:ext uri="{FF2B5EF4-FFF2-40B4-BE49-F238E27FC236}">
                <a16:creationId xmlns:a16="http://schemas.microsoft.com/office/drawing/2014/main" id="{4B019267-FFD4-4A82-A629-FD0E6405CE9E}"/>
              </a:ext>
            </a:extLst>
          </p:cNvPr>
          <p:cNvSpPr txBox="1"/>
          <p:nvPr/>
        </p:nvSpPr>
        <p:spPr>
          <a:xfrm>
            <a:off x="5281738" y="3444542"/>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10" action="ppaction://hlinksldjump"/>
              </a:rPr>
              <a:t>Ingreso de Datos</a:t>
            </a:r>
            <a:endParaRPr lang="es-EC" dirty="0"/>
          </a:p>
        </p:txBody>
      </p:sp>
      <p:sp>
        <p:nvSpPr>
          <p:cNvPr id="20" name="CuadroTexto 19">
            <a:extLst>
              <a:ext uri="{FF2B5EF4-FFF2-40B4-BE49-F238E27FC236}">
                <a16:creationId xmlns:a16="http://schemas.microsoft.com/office/drawing/2014/main" id="{DA3BEC3E-B0BB-4006-9CA7-EE8BD16127C6}"/>
              </a:ext>
            </a:extLst>
          </p:cNvPr>
          <p:cNvSpPr txBox="1"/>
          <p:nvPr/>
        </p:nvSpPr>
        <p:spPr>
          <a:xfrm>
            <a:off x="5281738" y="3726811"/>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11" action="ppaction://hlinksldjump"/>
              </a:rPr>
              <a:t>Ingreso de Datos</a:t>
            </a:r>
            <a:endParaRPr lang="es-EC" dirty="0"/>
          </a:p>
        </p:txBody>
      </p:sp>
      <p:sp>
        <p:nvSpPr>
          <p:cNvPr id="21" name="CuadroTexto 20">
            <a:extLst>
              <a:ext uri="{FF2B5EF4-FFF2-40B4-BE49-F238E27FC236}">
                <a16:creationId xmlns:a16="http://schemas.microsoft.com/office/drawing/2014/main" id="{4C8DD484-E351-4C3D-A3CD-B9D913C457BF}"/>
              </a:ext>
            </a:extLst>
          </p:cNvPr>
          <p:cNvSpPr txBox="1"/>
          <p:nvPr/>
        </p:nvSpPr>
        <p:spPr>
          <a:xfrm>
            <a:off x="5281738" y="4081814"/>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12" action="ppaction://hlinksldjump"/>
              </a:rPr>
              <a:t>Consulta-1</a:t>
            </a:r>
            <a:endParaRPr lang="es-EC" dirty="0"/>
          </a:p>
        </p:txBody>
      </p:sp>
      <p:sp>
        <p:nvSpPr>
          <p:cNvPr id="22" name="CuadroTexto 21">
            <a:extLst>
              <a:ext uri="{FF2B5EF4-FFF2-40B4-BE49-F238E27FC236}">
                <a16:creationId xmlns:a16="http://schemas.microsoft.com/office/drawing/2014/main" id="{5102E1AF-F28D-47CF-8B20-08335B1C627B}"/>
              </a:ext>
            </a:extLst>
          </p:cNvPr>
          <p:cNvSpPr txBox="1"/>
          <p:nvPr/>
        </p:nvSpPr>
        <p:spPr>
          <a:xfrm>
            <a:off x="5281738" y="4418376"/>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13" action="ppaction://hlinksldjump"/>
              </a:rPr>
              <a:t>Consulta-2</a:t>
            </a:r>
            <a:endParaRPr lang="es-EC" dirty="0"/>
          </a:p>
        </p:txBody>
      </p:sp>
      <p:sp>
        <p:nvSpPr>
          <p:cNvPr id="23" name="CuadroTexto 22">
            <a:extLst>
              <a:ext uri="{FF2B5EF4-FFF2-40B4-BE49-F238E27FC236}">
                <a16:creationId xmlns:a16="http://schemas.microsoft.com/office/drawing/2014/main" id="{F1FC5696-59DC-42FB-BC73-84FC670DBEDF}"/>
              </a:ext>
            </a:extLst>
          </p:cNvPr>
          <p:cNvSpPr txBox="1"/>
          <p:nvPr/>
        </p:nvSpPr>
        <p:spPr>
          <a:xfrm>
            <a:off x="5281738" y="4776048"/>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14" action="ppaction://hlinksldjump"/>
              </a:rPr>
              <a:t>Consulta-3</a:t>
            </a:r>
            <a:endParaRPr lang="es-EC" dirty="0"/>
          </a:p>
        </p:txBody>
      </p:sp>
      <p:sp>
        <p:nvSpPr>
          <p:cNvPr id="24" name="CuadroTexto 23">
            <a:extLst>
              <a:ext uri="{FF2B5EF4-FFF2-40B4-BE49-F238E27FC236}">
                <a16:creationId xmlns:a16="http://schemas.microsoft.com/office/drawing/2014/main" id="{79B3D0AA-55C4-4813-B0AF-E56E941F660B}"/>
              </a:ext>
            </a:extLst>
          </p:cNvPr>
          <p:cNvSpPr txBox="1"/>
          <p:nvPr/>
        </p:nvSpPr>
        <p:spPr>
          <a:xfrm>
            <a:off x="5281738" y="5156069"/>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15" action="ppaction://hlinksldjump"/>
              </a:rPr>
              <a:t>Consulta-4</a:t>
            </a:r>
            <a:endParaRPr lang="es-EC" dirty="0"/>
          </a:p>
        </p:txBody>
      </p:sp>
      <p:sp>
        <p:nvSpPr>
          <p:cNvPr id="25" name="CuadroTexto 24">
            <a:extLst>
              <a:ext uri="{FF2B5EF4-FFF2-40B4-BE49-F238E27FC236}">
                <a16:creationId xmlns:a16="http://schemas.microsoft.com/office/drawing/2014/main" id="{CF7D4027-0996-4419-AE73-50F03BF30FDE}"/>
              </a:ext>
            </a:extLst>
          </p:cNvPr>
          <p:cNvSpPr txBox="1"/>
          <p:nvPr/>
        </p:nvSpPr>
        <p:spPr>
          <a:xfrm>
            <a:off x="5281738" y="5827732"/>
            <a:ext cx="2944442"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16" action="ppaction://hlinksldjump"/>
              </a:rPr>
              <a:t>Link del enlace </a:t>
            </a:r>
            <a:r>
              <a:rPr lang="es-EC" dirty="0" err="1">
                <a:hlinkClick r:id="rId16" action="ppaction://hlinksldjump"/>
              </a:rPr>
              <a:t>Github</a:t>
            </a:r>
            <a:endParaRPr lang="es-EC" dirty="0"/>
          </a:p>
        </p:txBody>
      </p:sp>
      <p:sp>
        <p:nvSpPr>
          <p:cNvPr id="26" name="CuadroTexto 25">
            <a:extLst>
              <a:ext uri="{FF2B5EF4-FFF2-40B4-BE49-F238E27FC236}">
                <a16:creationId xmlns:a16="http://schemas.microsoft.com/office/drawing/2014/main" id="{F6651B1B-4756-4070-91E0-B322CD391340}"/>
              </a:ext>
            </a:extLst>
          </p:cNvPr>
          <p:cNvSpPr txBox="1"/>
          <p:nvPr/>
        </p:nvSpPr>
        <p:spPr>
          <a:xfrm>
            <a:off x="5281738" y="6185404"/>
            <a:ext cx="2654891"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err="1">
                <a:hlinkClick r:id="rId17" action="ppaction://hlinksldjump"/>
              </a:rPr>
              <a:t>Concluciones</a:t>
            </a:r>
            <a:endParaRPr lang="es-EC" dirty="0"/>
          </a:p>
        </p:txBody>
      </p:sp>
      <p:sp>
        <p:nvSpPr>
          <p:cNvPr id="29" name="CuadroTexto 28">
            <a:extLst>
              <a:ext uri="{FF2B5EF4-FFF2-40B4-BE49-F238E27FC236}">
                <a16:creationId xmlns:a16="http://schemas.microsoft.com/office/drawing/2014/main" id="{F4FA8A11-FBC9-48B5-A5BE-2D43FAB5C9AE}"/>
              </a:ext>
            </a:extLst>
          </p:cNvPr>
          <p:cNvSpPr txBox="1"/>
          <p:nvPr/>
        </p:nvSpPr>
        <p:spPr>
          <a:xfrm>
            <a:off x="5281738" y="5524517"/>
            <a:ext cx="251014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es-EC" dirty="0">
                <a:hlinkClick r:id="rId14" action="ppaction://hlinksldjump"/>
              </a:rPr>
              <a:t>Consulta Adicional</a:t>
            </a:r>
            <a:endParaRPr lang="es-EC" dirty="0"/>
          </a:p>
        </p:txBody>
      </p:sp>
    </p:spTree>
    <p:extLst>
      <p:ext uri="{BB962C8B-B14F-4D97-AF65-F5344CB8AC3E}">
        <p14:creationId xmlns:p14="http://schemas.microsoft.com/office/powerpoint/2010/main" val="2493430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F7598D-41AE-48C9-811E-E035C81233CB}"/>
              </a:ext>
            </a:extLst>
          </p:cNvPr>
          <p:cNvSpPr>
            <a:spLocks noGrp="1"/>
          </p:cNvSpPr>
          <p:nvPr>
            <p:ph type="title"/>
          </p:nvPr>
        </p:nvSpPr>
        <p:spPr>
          <a:xfrm>
            <a:off x="14287" y="365126"/>
            <a:ext cx="12163425" cy="657429"/>
          </a:xfrm>
          <a:solidFill>
            <a:schemeClr val="tx1"/>
          </a:solidFill>
          <a:ln>
            <a:solidFill>
              <a:schemeClr val="tx1"/>
            </a:solidFill>
          </a:ln>
        </p:spPr>
        <p:txBody>
          <a:bodyPr>
            <a:normAutofit/>
          </a:bodyPr>
          <a:lstStyle/>
          <a:p>
            <a:pPr algn="ctr"/>
            <a:r>
              <a:rPr lang="es-EC" sz="39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Universo del Discurso</a:t>
            </a:r>
          </a:p>
        </p:txBody>
      </p:sp>
      <p:sp>
        <p:nvSpPr>
          <p:cNvPr id="3" name="Marcador de contenido 2">
            <a:extLst>
              <a:ext uri="{FF2B5EF4-FFF2-40B4-BE49-F238E27FC236}">
                <a16:creationId xmlns:a16="http://schemas.microsoft.com/office/drawing/2014/main" id="{20660254-FCD6-42B6-A2B9-9D15B60222E8}"/>
              </a:ext>
            </a:extLst>
          </p:cNvPr>
          <p:cNvSpPr>
            <a:spLocks noGrp="1"/>
          </p:cNvSpPr>
          <p:nvPr>
            <p:ph idx="1"/>
          </p:nvPr>
        </p:nvSpPr>
        <p:spPr>
          <a:xfrm>
            <a:off x="216309" y="1022555"/>
            <a:ext cx="11720051" cy="5537636"/>
          </a:xfrm>
        </p:spPr>
        <p:txBody>
          <a:bodyPr>
            <a:normAutofit fontScale="25000" lnSpcReduction="20000"/>
          </a:bodyPr>
          <a:lstStyle/>
          <a:p>
            <a:pPr marL="0" indent="0" algn="just">
              <a:lnSpc>
                <a:spcPct val="170000"/>
              </a:lnSpc>
              <a:buNone/>
            </a:pPr>
            <a:r>
              <a:rPr lang="es-EC" sz="5600" dirty="0">
                <a:latin typeface="Times New Roman" panose="02020603050405020304" pitchFamily="18" charset="0"/>
                <a:cs typeface="Times New Roman" panose="02020603050405020304" pitchFamily="18" charset="0"/>
              </a:rPr>
              <a:t>El departamento de cuerpo de Bomberos de la “Ciudad de Manta” desea un sistema para la gestión de sus actividades, desarrollar un modelo de datos que cumpla lo siguiente.</a:t>
            </a:r>
          </a:p>
          <a:p>
            <a:pPr marL="0" indent="0" algn="just">
              <a:lnSpc>
                <a:spcPct val="170000"/>
              </a:lnSpc>
              <a:buNone/>
            </a:pPr>
            <a:r>
              <a:rPr lang="es-EC" sz="5600" dirty="0">
                <a:latin typeface="Times New Roman" panose="02020603050405020304" pitchFamily="18" charset="0"/>
                <a:cs typeface="Times New Roman" panose="02020603050405020304" pitchFamily="18" charset="0"/>
              </a:rPr>
              <a:t>De los Bomberos interesa almacenar: ID, nombres, apellido, rango, “cantidad de cursos realizados, fecha de inicio y fin en que escuela lo ha realizado, números de horas en las que los realizo” dirección, teléfono, fecha de nacimiento, jerarquía, número de legajo, tipo de sangre. Tipos de personal Administrativo y no administrativo, llamadas serias o llamadas que podrían ser productos de burlas. De los servicios a tratar interesa registrar: id, tipo, fecha de inicio  en cual se llevó la misión, quien reporto, el motivo de siniestro, número de víctimas  que fallecieron , heridos bomberos que pueden sufrir tanto ser heridos o como llegar al fallecimiento, lesionados, muertes, quemaduras, ilesos, otros, combustible, se lleva también un detalle de los responsables de los vehículos - materiales y las bombonas del departamento en que calles de las  ciudades se encuentran , junto a su estado en estos casos se almacena el id del responsable además del id del material y el id de las bombonas si estos están reparados o en mantenimiento, el costo del mantenimiento a los vehículos, el departamento debe registra la asistencia de los bomberos mediante su id y el servicio que este brindo. Además, se deberá poder contar con un sistema que puntué a los bomberos acorde a sus servicios brindados. </a:t>
            </a:r>
          </a:p>
          <a:p>
            <a:pPr marL="0" indent="0" algn="just">
              <a:buNone/>
            </a:pPr>
            <a:r>
              <a:rPr lang="es-EC" sz="5600" b="1" dirty="0">
                <a:latin typeface="Times New Roman" panose="02020603050405020304" pitchFamily="18" charset="0"/>
                <a:cs typeface="Times New Roman" panose="02020603050405020304" pitchFamily="18" charset="0"/>
              </a:rPr>
              <a:t>Su modelo de datos debe lograr lo anterior y además poder realizar las siguientes consultas:</a:t>
            </a:r>
          </a:p>
          <a:p>
            <a:pPr algn="just"/>
            <a:r>
              <a:rPr lang="es-ES" sz="4800" dirty="0">
                <a:latin typeface="Times New Roman" panose="02020603050405020304" pitchFamily="18" charset="0"/>
                <a:cs typeface="Times New Roman" panose="02020603050405020304" pitchFamily="18" charset="0"/>
              </a:rPr>
              <a:t>Consultar el lugar del siniestro, quien reporto y el motivo de la misma.</a:t>
            </a:r>
          </a:p>
          <a:p>
            <a:pPr algn="just"/>
            <a:r>
              <a:rPr lang="es-EC" sz="4800" dirty="0">
                <a:latin typeface="Times New Roman" panose="02020603050405020304" pitchFamily="18" charset="0"/>
                <a:cs typeface="Times New Roman" panose="02020603050405020304" pitchFamily="18" charset="0"/>
              </a:rPr>
              <a:t>Mostar dentro de cada rango de oficial del cuerpo de bomberos cuantos cursos se han realizados por cada bombero.</a:t>
            </a:r>
          </a:p>
          <a:p>
            <a:pPr algn="just"/>
            <a:r>
              <a:rPr lang="es-ES" sz="4800" dirty="0">
                <a:latin typeface="Times New Roman" panose="02020603050405020304" pitchFamily="18" charset="0"/>
                <a:cs typeface="Times New Roman" panose="02020603050405020304" pitchFamily="18" charset="0"/>
              </a:rPr>
              <a:t>Consultar la cantidad de veces que un bombero ha faltado.</a:t>
            </a:r>
          </a:p>
          <a:p>
            <a:pPr algn="just"/>
            <a:r>
              <a:rPr lang="es-ES" sz="4800" dirty="0">
                <a:latin typeface="Times New Roman" panose="02020603050405020304" pitchFamily="18" charset="0"/>
                <a:cs typeface="Times New Roman" panose="02020603050405020304" pitchFamily="18" charset="0"/>
              </a:rPr>
              <a:t>Mostrar cuantas personas le han dado mantenimiento a un vehículo.</a:t>
            </a:r>
          </a:p>
          <a:p>
            <a:pPr marL="0" indent="0" algn="just">
              <a:buNone/>
            </a:pPr>
            <a:r>
              <a:rPr lang="es-ES" sz="5200" b="1" u="sng" dirty="0">
                <a:latin typeface="Times New Roman" panose="02020603050405020304" pitchFamily="18" charset="0"/>
                <a:cs typeface="Times New Roman" panose="02020603050405020304" pitchFamily="18" charset="0"/>
              </a:rPr>
              <a:t>Consulta adicional:</a:t>
            </a:r>
          </a:p>
          <a:p>
            <a:pPr algn="just"/>
            <a:r>
              <a:rPr lang="es-ES" sz="4800" dirty="0">
                <a:latin typeface="Times New Roman" panose="02020603050405020304" pitchFamily="18" charset="0"/>
                <a:cs typeface="Times New Roman" panose="02020603050405020304" pitchFamily="18" charset="0"/>
              </a:rPr>
              <a:t>Consultar la puntuación de cada bombero y la actividad de servicio que realiza.</a:t>
            </a:r>
            <a:endParaRPr lang="es-EC" sz="4800" dirty="0">
              <a:latin typeface="Times New Roman" panose="02020603050405020304" pitchFamily="18" charset="0"/>
              <a:cs typeface="Times New Roman" panose="02020603050405020304" pitchFamily="18" charset="0"/>
            </a:endParaRPr>
          </a:p>
          <a:p>
            <a:pPr marL="0" indent="0" algn="just">
              <a:lnSpc>
                <a:spcPct val="170000"/>
              </a:lnSpc>
              <a:buNone/>
            </a:pPr>
            <a:endParaRPr lang="es-EC" sz="5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9229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BB1059-F871-432B-812F-00E5E1A5FFE4}"/>
              </a:ext>
            </a:extLst>
          </p:cNvPr>
          <p:cNvSpPr>
            <a:spLocks noGrp="1"/>
          </p:cNvSpPr>
          <p:nvPr>
            <p:ph type="title"/>
          </p:nvPr>
        </p:nvSpPr>
        <p:spPr>
          <a:xfrm>
            <a:off x="0" y="158647"/>
            <a:ext cx="12192000" cy="618101"/>
          </a:xfrm>
          <a:solidFill>
            <a:schemeClr val="tx1"/>
          </a:solidFill>
        </p:spPr>
        <p:txBody>
          <a:bodyPr>
            <a:normAutofit fontScale="90000"/>
          </a:bodyPr>
          <a:lstStyle/>
          <a:p>
            <a:pPr algn="ctr"/>
            <a:r>
              <a:rPr lang="es-EC" sz="39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Modelo Lógico</a:t>
            </a:r>
          </a:p>
        </p:txBody>
      </p:sp>
      <p:sp>
        <p:nvSpPr>
          <p:cNvPr id="10" name="Botón de acción: Volver 9">
            <a:hlinkClick r:id="rId2" action="ppaction://hlinksldjump" highlightClick="1"/>
            <a:extLst>
              <a:ext uri="{FF2B5EF4-FFF2-40B4-BE49-F238E27FC236}">
                <a16:creationId xmlns:a16="http://schemas.microsoft.com/office/drawing/2014/main" id="{1A9847DD-DB35-4076-8204-2E800F273825}"/>
              </a:ext>
            </a:extLst>
          </p:cNvPr>
          <p:cNvSpPr/>
          <p:nvPr/>
        </p:nvSpPr>
        <p:spPr>
          <a:xfrm>
            <a:off x="11149584" y="6174297"/>
            <a:ext cx="1042416" cy="683703"/>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a:p>
            <a:pPr algn="ctr"/>
            <a:r>
              <a:rPr lang="es-EC" dirty="0"/>
              <a:t>ÍNDICE</a:t>
            </a:r>
          </a:p>
          <a:p>
            <a:pPr algn="ctr"/>
            <a:endParaRPr lang="es-EC" dirty="0"/>
          </a:p>
        </p:txBody>
      </p:sp>
      <p:pic>
        <p:nvPicPr>
          <p:cNvPr id="5" name="Imagen 4"/>
          <p:cNvPicPr>
            <a:picLocks noChangeAspect="1"/>
          </p:cNvPicPr>
          <p:nvPr/>
        </p:nvPicPr>
        <p:blipFill>
          <a:blip r:embed="rId3"/>
          <a:stretch>
            <a:fillRect/>
          </a:stretch>
        </p:blipFill>
        <p:spPr>
          <a:xfrm>
            <a:off x="286603" y="766762"/>
            <a:ext cx="12037919" cy="6188126"/>
          </a:xfrm>
          <a:prstGeom prst="rect">
            <a:avLst/>
          </a:prstGeom>
        </p:spPr>
      </p:pic>
    </p:spTree>
    <p:extLst>
      <p:ext uri="{BB962C8B-B14F-4D97-AF65-F5344CB8AC3E}">
        <p14:creationId xmlns:p14="http://schemas.microsoft.com/office/powerpoint/2010/main" val="1565669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60534EE-1121-49FA-8B6C-0E1EF506AE2A}"/>
              </a:ext>
            </a:extLst>
          </p:cNvPr>
          <p:cNvPicPr>
            <a:picLocks noChangeAspect="1"/>
          </p:cNvPicPr>
          <p:nvPr/>
        </p:nvPicPr>
        <p:blipFill rotWithShape="1">
          <a:blip r:embed="rId2"/>
          <a:srcRect r="19274" b="17653"/>
          <a:stretch/>
        </p:blipFill>
        <p:spPr>
          <a:xfrm>
            <a:off x="165339" y="827290"/>
            <a:ext cx="11861322" cy="5920031"/>
          </a:xfrm>
          <a:prstGeom prst="rect">
            <a:avLst/>
          </a:prstGeom>
        </p:spPr>
      </p:pic>
      <p:sp>
        <p:nvSpPr>
          <p:cNvPr id="2" name="Título 1">
            <a:extLst>
              <a:ext uri="{FF2B5EF4-FFF2-40B4-BE49-F238E27FC236}">
                <a16:creationId xmlns:a16="http://schemas.microsoft.com/office/drawing/2014/main" id="{FB957923-7389-48EB-AF87-30D4EE714CA9}"/>
              </a:ext>
            </a:extLst>
          </p:cNvPr>
          <p:cNvSpPr>
            <a:spLocks noGrp="1"/>
          </p:cNvSpPr>
          <p:nvPr>
            <p:ph type="title"/>
          </p:nvPr>
        </p:nvSpPr>
        <p:spPr>
          <a:xfrm>
            <a:off x="0" y="110679"/>
            <a:ext cx="12192000" cy="619433"/>
          </a:xfrm>
          <a:solidFill>
            <a:schemeClr val="tx1"/>
          </a:solidFill>
        </p:spPr>
        <p:txBody>
          <a:bodyPr>
            <a:normAutofit fontScale="90000"/>
          </a:bodyPr>
          <a:lstStyle/>
          <a:p>
            <a:pPr algn="ctr"/>
            <a:r>
              <a:rPr lang="es-EC" sz="3900" dirty="0">
                <a:solidFill>
                  <a:schemeClr val="bg1"/>
                </a:solidFill>
                <a:latin typeface="Times New Roman" panose="02020603050405020304" pitchFamily="18" charset="0"/>
                <a:cs typeface="Times New Roman" panose="02020603050405020304" pitchFamily="18" charset="0"/>
              </a:rPr>
              <a:t>Modelo Físico</a:t>
            </a:r>
            <a:endParaRPr lang="es-EC" sz="3900" dirty="0">
              <a:solidFill>
                <a:schemeClr val="bg1"/>
              </a:solidFill>
            </a:endParaRPr>
          </a:p>
        </p:txBody>
      </p:sp>
    </p:spTree>
    <p:extLst>
      <p:ext uri="{BB962C8B-B14F-4D97-AF65-F5344CB8AC3E}">
        <p14:creationId xmlns:p14="http://schemas.microsoft.com/office/powerpoint/2010/main" val="102296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B8FD82-B44A-4891-A0A6-3168F7F26742}"/>
              </a:ext>
            </a:extLst>
          </p:cNvPr>
          <p:cNvSpPr>
            <a:spLocks noGrp="1"/>
          </p:cNvSpPr>
          <p:nvPr>
            <p:ph type="title"/>
          </p:nvPr>
        </p:nvSpPr>
        <p:spPr>
          <a:xfrm>
            <a:off x="0" y="234335"/>
            <a:ext cx="12192000" cy="559837"/>
          </a:xfrm>
          <a:solidFill>
            <a:schemeClr val="tx1"/>
          </a:solidFill>
        </p:spPr>
        <p:txBody>
          <a:bodyPr>
            <a:normAutofit fontScale="90000"/>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Creación de las Entidades en PostgreSQL</a:t>
            </a:r>
            <a:endParaRPr lang="es-EC" sz="3900" dirty="0">
              <a:solidFill>
                <a:schemeClr val="bg1"/>
              </a:solidFill>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7F3D5166-8911-465D-BFE3-198A6BBC98BF}"/>
              </a:ext>
            </a:extLst>
          </p:cNvPr>
          <p:cNvPicPr>
            <a:picLocks noChangeAspect="1"/>
          </p:cNvPicPr>
          <p:nvPr/>
        </p:nvPicPr>
        <p:blipFill>
          <a:blip r:embed="rId2"/>
          <a:stretch>
            <a:fillRect/>
          </a:stretch>
        </p:blipFill>
        <p:spPr>
          <a:xfrm>
            <a:off x="560439" y="1210464"/>
            <a:ext cx="4653093" cy="4811793"/>
          </a:xfrm>
          <a:prstGeom prst="rect">
            <a:avLst/>
          </a:prstGeom>
        </p:spPr>
      </p:pic>
      <p:pic>
        <p:nvPicPr>
          <p:cNvPr id="6" name="Imagen 5">
            <a:extLst>
              <a:ext uri="{FF2B5EF4-FFF2-40B4-BE49-F238E27FC236}">
                <a16:creationId xmlns:a16="http://schemas.microsoft.com/office/drawing/2014/main" id="{F0DE18D9-323B-465E-852D-88E9266B1E44}"/>
              </a:ext>
            </a:extLst>
          </p:cNvPr>
          <p:cNvPicPr>
            <a:picLocks noChangeAspect="1"/>
          </p:cNvPicPr>
          <p:nvPr/>
        </p:nvPicPr>
        <p:blipFill>
          <a:blip r:embed="rId3"/>
          <a:stretch>
            <a:fillRect/>
          </a:stretch>
        </p:blipFill>
        <p:spPr>
          <a:xfrm>
            <a:off x="5419099" y="1156911"/>
            <a:ext cx="4845778" cy="5141252"/>
          </a:xfrm>
          <a:prstGeom prst="rect">
            <a:avLst/>
          </a:prstGeom>
        </p:spPr>
      </p:pic>
    </p:spTree>
    <p:extLst>
      <p:ext uri="{BB962C8B-B14F-4D97-AF65-F5344CB8AC3E}">
        <p14:creationId xmlns:p14="http://schemas.microsoft.com/office/powerpoint/2010/main" val="1932580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F6EBDB-8C88-4AC0-98A1-453607F36F10}"/>
              </a:ext>
            </a:extLst>
          </p:cNvPr>
          <p:cNvSpPr>
            <a:spLocks noGrp="1"/>
          </p:cNvSpPr>
          <p:nvPr>
            <p:ph type="title"/>
          </p:nvPr>
        </p:nvSpPr>
        <p:spPr>
          <a:xfrm>
            <a:off x="0" y="203080"/>
            <a:ext cx="12192000" cy="559837"/>
          </a:xfrm>
          <a:solidFill>
            <a:schemeClr val="tx1"/>
          </a:solidFill>
        </p:spPr>
        <p:txBody>
          <a:bodyPr>
            <a:normAutofit fontScale="90000"/>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Creación de las Entidades en PostgreSQL</a:t>
            </a:r>
            <a:endParaRPr lang="es-EC" sz="3900" dirty="0">
              <a:solidFill>
                <a:schemeClr val="bg1"/>
              </a:solidFill>
            </a:endParaRPr>
          </a:p>
        </p:txBody>
      </p:sp>
      <p:pic>
        <p:nvPicPr>
          <p:cNvPr id="6" name="Imagen 5">
            <a:extLst>
              <a:ext uri="{FF2B5EF4-FFF2-40B4-BE49-F238E27FC236}">
                <a16:creationId xmlns:a16="http://schemas.microsoft.com/office/drawing/2014/main" id="{BDAD6782-EEA4-44F1-92CB-4BF8238D1DC9}"/>
              </a:ext>
            </a:extLst>
          </p:cNvPr>
          <p:cNvPicPr>
            <a:picLocks noChangeAspect="1"/>
          </p:cNvPicPr>
          <p:nvPr/>
        </p:nvPicPr>
        <p:blipFill>
          <a:blip r:embed="rId2"/>
          <a:stretch>
            <a:fillRect/>
          </a:stretch>
        </p:blipFill>
        <p:spPr>
          <a:xfrm>
            <a:off x="530940" y="1154853"/>
            <a:ext cx="4513987" cy="4902691"/>
          </a:xfrm>
          <a:prstGeom prst="rect">
            <a:avLst/>
          </a:prstGeom>
        </p:spPr>
      </p:pic>
      <p:pic>
        <p:nvPicPr>
          <p:cNvPr id="9" name="Imagen 8">
            <a:extLst>
              <a:ext uri="{FF2B5EF4-FFF2-40B4-BE49-F238E27FC236}">
                <a16:creationId xmlns:a16="http://schemas.microsoft.com/office/drawing/2014/main" id="{CF20FBD8-B960-475E-9414-13B63CC18E7C}"/>
              </a:ext>
            </a:extLst>
          </p:cNvPr>
          <p:cNvPicPr>
            <a:picLocks noChangeAspect="1"/>
          </p:cNvPicPr>
          <p:nvPr/>
        </p:nvPicPr>
        <p:blipFill>
          <a:blip r:embed="rId3"/>
          <a:stretch>
            <a:fillRect/>
          </a:stretch>
        </p:blipFill>
        <p:spPr>
          <a:xfrm>
            <a:off x="5545394" y="1154853"/>
            <a:ext cx="5376094" cy="4694723"/>
          </a:xfrm>
          <a:prstGeom prst="rect">
            <a:avLst/>
          </a:prstGeom>
        </p:spPr>
      </p:pic>
    </p:spTree>
    <p:extLst>
      <p:ext uri="{BB962C8B-B14F-4D97-AF65-F5344CB8AC3E}">
        <p14:creationId xmlns:p14="http://schemas.microsoft.com/office/powerpoint/2010/main" val="4065068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DFA577-6F05-40C7-83FF-77A910F52E56}"/>
              </a:ext>
            </a:extLst>
          </p:cNvPr>
          <p:cNvSpPr>
            <a:spLocks noGrp="1"/>
          </p:cNvSpPr>
          <p:nvPr>
            <p:ph type="title"/>
          </p:nvPr>
        </p:nvSpPr>
        <p:spPr>
          <a:xfrm>
            <a:off x="0" y="185173"/>
            <a:ext cx="12192000" cy="559837"/>
          </a:xfrm>
          <a:solidFill>
            <a:schemeClr val="tx1"/>
          </a:solidFill>
        </p:spPr>
        <p:txBody>
          <a:bodyPr>
            <a:normAutofit fontScale="90000"/>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Creación de las Entidades en PostgreSQL</a:t>
            </a:r>
            <a:endParaRPr lang="es-EC" sz="3900" dirty="0">
              <a:solidFill>
                <a:schemeClr val="bg1"/>
              </a:solidFill>
            </a:endParaRPr>
          </a:p>
        </p:txBody>
      </p:sp>
      <p:pic>
        <p:nvPicPr>
          <p:cNvPr id="3" name="Imagen 2">
            <a:extLst>
              <a:ext uri="{FF2B5EF4-FFF2-40B4-BE49-F238E27FC236}">
                <a16:creationId xmlns:a16="http://schemas.microsoft.com/office/drawing/2014/main" id="{AC0C7426-6AEB-4F54-9A06-2BABAB23322F}"/>
              </a:ext>
            </a:extLst>
          </p:cNvPr>
          <p:cNvPicPr>
            <a:picLocks noChangeAspect="1"/>
          </p:cNvPicPr>
          <p:nvPr/>
        </p:nvPicPr>
        <p:blipFill>
          <a:blip r:embed="rId2"/>
          <a:stretch>
            <a:fillRect/>
          </a:stretch>
        </p:blipFill>
        <p:spPr>
          <a:xfrm>
            <a:off x="393290" y="1451369"/>
            <a:ext cx="5016295" cy="4140434"/>
          </a:xfrm>
          <a:prstGeom prst="rect">
            <a:avLst/>
          </a:prstGeom>
        </p:spPr>
      </p:pic>
      <p:pic>
        <p:nvPicPr>
          <p:cNvPr id="4" name="Imagen 3">
            <a:extLst>
              <a:ext uri="{FF2B5EF4-FFF2-40B4-BE49-F238E27FC236}">
                <a16:creationId xmlns:a16="http://schemas.microsoft.com/office/drawing/2014/main" id="{12FB84C2-3442-4AC6-80BC-D176C25AFD89}"/>
              </a:ext>
            </a:extLst>
          </p:cNvPr>
          <p:cNvPicPr>
            <a:picLocks noChangeAspect="1"/>
          </p:cNvPicPr>
          <p:nvPr/>
        </p:nvPicPr>
        <p:blipFill>
          <a:blip r:embed="rId3"/>
          <a:stretch>
            <a:fillRect/>
          </a:stretch>
        </p:blipFill>
        <p:spPr>
          <a:xfrm>
            <a:off x="5576733" y="1218515"/>
            <a:ext cx="5016295" cy="4862735"/>
          </a:xfrm>
          <a:prstGeom prst="rect">
            <a:avLst/>
          </a:prstGeom>
        </p:spPr>
      </p:pic>
    </p:spTree>
    <p:extLst>
      <p:ext uri="{BB962C8B-B14F-4D97-AF65-F5344CB8AC3E}">
        <p14:creationId xmlns:p14="http://schemas.microsoft.com/office/powerpoint/2010/main" val="107152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5C27598-73D8-4368-A241-31D09521EFD2}"/>
              </a:ext>
            </a:extLst>
          </p:cNvPr>
          <p:cNvPicPr>
            <a:picLocks noChangeAspect="1"/>
          </p:cNvPicPr>
          <p:nvPr/>
        </p:nvPicPr>
        <p:blipFill>
          <a:blip r:embed="rId2"/>
          <a:stretch>
            <a:fillRect/>
          </a:stretch>
        </p:blipFill>
        <p:spPr>
          <a:xfrm>
            <a:off x="6267097" y="1067047"/>
            <a:ext cx="5408609" cy="5083029"/>
          </a:xfrm>
          <a:prstGeom prst="rect">
            <a:avLst/>
          </a:prstGeom>
        </p:spPr>
      </p:pic>
      <p:sp>
        <p:nvSpPr>
          <p:cNvPr id="2" name="Título 1">
            <a:extLst>
              <a:ext uri="{FF2B5EF4-FFF2-40B4-BE49-F238E27FC236}">
                <a16:creationId xmlns:a16="http://schemas.microsoft.com/office/drawing/2014/main" id="{9E95162C-54D0-4946-86D9-21A3792CE42E}"/>
              </a:ext>
            </a:extLst>
          </p:cNvPr>
          <p:cNvSpPr>
            <a:spLocks noGrp="1"/>
          </p:cNvSpPr>
          <p:nvPr>
            <p:ph type="title"/>
          </p:nvPr>
        </p:nvSpPr>
        <p:spPr>
          <a:xfrm>
            <a:off x="0" y="206477"/>
            <a:ext cx="12192000" cy="513224"/>
          </a:xfrm>
          <a:solidFill>
            <a:schemeClr val="tx1"/>
          </a:solidFill>
        </p:spPr>
        <p:txBody>
          <a:bodyPr>
            <a:normAutofit fontScale="90000"/>
          </a:bodyPr>
          <a:lstStyle/>
          <a:p>
            <a:pPr algn="ctr"/>
            <a:r>
              <a:rPr lang="es-ES" sz="3900" dirty="0">
                <a:solidFill>
                  <a:schemeClr val="bg1"/>
                </a:solidFill>
                <a:latin typeface="Times New Roman" panose="02020603050405020304" pitchFamily="18" charset="0"/>
                <a:ea typeface="+mj-lt"/>
                <a:cs typeface="Times New Roman" panose="02020603050405020304" pitchFamily="18" charset="0"/>
              </a:rPr>
              <a:t>Creación de las llaves foráneas en PostgreSQL</a:t>
            </a:r>
            <a:endParaRPr lang="es-EC" sz="3900" dirty="0">
              <a:solidFill>
                <a:schemeClr val="bg1"/>
              </a:solidFill>
              <a:latin typeface="Times New Roman" panose="02020603050405020304" pitchFamily="18" charset="0"/>
              <a:cs typeface="Times New Roman" panose="02020603050405020304" pitchFamily="18" charset="0"/>
            </a:endParaRPr>
          </a:p>
        </p:txBody>
      </p:sp>
      <p:pic>
        <p:nvPicPr>
          <p:cNvPr id="3" name="Imagen 2">
            <a:extLst>
              <a:ext uri="{FF2B5EF4-FFF2-40B4-BE49-F238E27FC236}">
                <a16:creationId xmlns:a16="http://schemas.microsoft.com/office/drawing/2014/main" id="{6C50B3F0-9BD5-4801-BB19-ABE2732EA77A}"/>
              </a:ext>
            </a:extLst>
          </p:cNvPr>
          <p:cNvPicPr>
            <a:picLocks noChangeAspect="1"/>
          </p:cNvPicPr>
          <p:nvPr/>
        </p:nvPicPr>
        <p:blipFill>
          <a:blip r:embed="rId3"/>
          <a:stretch>
            <a:fillRect/>
          </a:stretch>
        </p:blipFill>
        <p:spPr>
          <a:xfrm>
            <a:off x="619431" y="958222"/>
            <a:ext cx="5620365" cy="4612673"/>
          </a:xfrm>
          <a:prstGeom prst="rect">
            <a:avLst/>
          </a:prstGeom>
        </p:spPr>
      </p:pic>
    </p:spTree>
    <p:extLst>
      <p:ext uri="{BB962C8B-B14F-4D97-AF65-F5344CB8AC3E}">
        <p14:creationId xmlns:p14="http://schemas.microsoft.com/office/powerpoint/2010/main" val="167717291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1796</TotalTime>
  <Words>783</Words>
  <Application>Microsoft Office PowerPoint</Application>
  <PresentationFormat>Panorámica</PresentationFormat>
  <Paragraphs>70</Paragraphs>
  <Slides>19</Slides>
  <Notes>0</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19</vt:i4>
      </vt:variant>
    </vt:vector>
  </HeadingPairs>
  <TitlesOfParts>
    <vt:vector size="27" baseType="lpstr">
      <vt:lpstr>Arial</vt:lpstr>
      <vt:lpstr>Calibri</vt:lpstr>
      <vt:lpstr>Calibri Light</vt:lpstr>
      <vt:lpstr>Tahoma</vt:lpstr>
      <vt:lpstr>Times New Roman</vt:lpstr>
      <vt:lpstr>Wingdings</vt:lpstr>
      <vt:lpstr>Tema de Office</vt:lpstr>
      <vt:lpstr>Adobe Acrobat Document</vt:lpstr>
      <vt:lpstr>TEMA:  Universo del Discurso para un sistema del Cuerpo de Bombero.</vt:lpstr>
      <vt:lpstr>Presentación de PowerPoint</vt:lpstr>
      <vt:lpstr>Universo del Discurso</vt:lpstr>
      <vt:lpstr>Modelo Lógico</vt:lpstr>
      <vt:lpstr>Modelo Físico</vt:lpstr>
      <vt:lpstr>Creación de las Entidades en PostgreSQL</vt:lpstr>
      <vt:lpstr>Creación de las Entidades en PostgreSQL</vt:lpstr>
      <vt:lpstr>Creación de las Entidades en PostgreSQL</vt:lpstr>
      <vt:lpstr>Creación de las llaves foráneas en PostgreSQL</vt:lpstr>
      <vt:lpstr>Creación de las llaves foráneas en PostgreSQL</vt:lpstr>
      <vt:lpstr>Ingreso De Datos</vt:lpstr>
      <vt:lpstr>Ingreso De Datos</vt:lpstr>
      <vt:lpstr>Ingreso De Datos</vt:lpstr>
      <vt:lpstr>Consulta 1</vt:lpstr>
      <vt:lpstr>Consulta 2</vt:lpstr>
      <vt:lpstr>Consulta Adicional</vt:lpstr>
      <vt:lpstr>Trigger </vt:lpstr>
      <vt:lpstr>Links De Los Enlaces De GitHub</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CompuStore</dc:creator>
  <cp:lastModifiedBy>CompuStore</cp:lastModifiedBy>
  <cp:revision>87</cp:revision>
  <dcterms:created xsi:type="dcterms:W3CDTF">2021-06-28T02:25:51Z</dcterms:created>
  <dcterms:modified xsi:type="dcterms:W3CDTF">2021-11-17T12:55:39Z</dcterms:modified>
</cp:coreProperties>
</file>